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7"/>
  </p:notesMasterIdLst>
  <p:sldIdLst>
    <p:sldId id="256" r:id="rId2"/>
    <p:sldId id="257" r:id="rId3"/>
    <p:sldId id="357" r:id="rId4"/>
    <p:sldId id="258" r:id="rId5"/>
    <p:sldId id="259" r:id="rId6"/>
    <p:sldId id="339" r:id="rId7"/>
    <p:sldId id="278" r:id="rId8"/>
    <p:sldId id="340" r:id="rId9"/>
    <p:sldId id="260" r:id="rId10"/>
    <p:sldId id="341" r:id="rId11"/>
    <p:sldId id="342" r:id="rId12"/>
    <p:sldId id="333" r:id="rId13"/>
    <p:sldId id="331" r:id="rId14"/>
    <p:sldId id="350" r:id="rId15"/>
    <p:sldId id="332" r:id="rId16"/>
    <p:sldId id="263" r:id="rId17"/>
    <p:sldId id="264" r:id="rId18"/>
    <p:sldId id="265" r:id="rId19"/>
    <p:sldId id="266" r:id="rId20"/>
    <p:sldId id="268" r:id="rId21"/>
    <p:sldId id="269" r:id="rId22"/>
    <p:sldId id="279" r:id="rId23"/>
    <p:sldId id="280" r:id="rId24"/>
    <p:sldId id="281" r:id="rId25"/>
    <p:sldId id="282" r:id="rId26"/>
    <p:sldId id="283" r:id="rId27"/>
    <p:sldId id="284" r:id="rId28"/>
    <p:sldId id="285" r:id="rId29"/>
    <p:sldId id="286" r:id="rId30"/>
    <p:sldId id="288" r:id="rId31"/>
    <p:sldId id="289" r:id="rId32"/>
    <p:sldId id="290" r:id="rId33"/>
    <p:sldId id="291" r:id="rId34"/>
    <p:sldId id="294" r:id="rId35"/>
    <p:sldId id="295" r:id="rId36"/>
    <p:sldId id="296" r:id="rId37"/>
    <p:sldId id="299" r:id="rId38"/>
    <p:sldId id="300" r:id="rId39"/>
    <p:sldId id="301" r:id="rId40"/>
    <p:sldId id="302" r:id="rId41"/>
    <p:sldId id="303" r:id="rId42"/>
    <p:sldId id="304" r:id="rId43"/>
    <p:sldId id="305" r:id="rId44"/>
    <p:sldId id="306" r:id="rId45"/>
    <p:sldId id="307" r:id="rId46"/>
    <p:sldId id="308" r:id="rId47"/>
    <p:sldId id="309" r:id="rId48"/>
    <p:sldId id="311" r:id="rId49"/>
    <p:sldId id="312" r:id="rId50"/>
    <p:sldId id="313" r:id="rId51"/>
    <p:sldId id="358" r:id="rId52"/>
    <p:sldId id="314" r:id="rId53"/>
    <p:sldId id="315" r:id="rId54"/>
    <p:sldId id="316" r:id="rId55"/>
    <p:sldId id="353" r:id="rId56"/>
    <p:sldId id="323" r:id="rId57"/>
    <p:sldId id="324" r:id="rId58"/>
    <p:sldId id="325" r:id="rId59"/>
    <p:sldId id="343" r:id="rId60"/>
    <p:sldId id="344" r:id="rId61"/>
    <p:sldId id="345" r:id="rId62"/>
    <p:sldId id="346" r:id="rId63"/>
    <p:sldId id="347" r:id="rId64"/>
    <p:sldId id="348" r:id="rId65"/>
    <p:sldId id="349" r:id="rId66"/>
    <p:sldId id="351" r:id="rId67"/>
    <p:sldId id="326" r:id="rId68"/>
    <p:sldId id="327" r:id="rId69"/>
    <p:sldId id="328" r:id="rId70"/>
    <p:sldId id="329" r:id="rId71"/>
    <p:sldId id="330" r:id="rId72"/>
    <p:sldId id="277" r:id="rId73"/>
    <p:sldId id="354" r:id="rId74"/>
    <p:sldId id="356" r:id="rId75"/>
    <p:sldId id="35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8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D6EE5-7D5C-4D68-8A23-939ED685CA93}"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en-US"/>
        </a:p>
      </dgm:t>
    </dgm:pt>
    <dgm:pt modelId="{C389E958-FA0B-46CB-98E2-6CB463860525}">
      <dgm:prSet phldrT="[Text]"/>
      <dgm:spPr>
        <a:solidFill>
          <a:schemeClr val="tx1"/>
        </a:solidFill>
      </dgm:spPr>
      <dgm:t>
        <a:bodyPr/>
        <a:lstStyle/>
        <a:p>
          <a:pPr>
            <a:lnSpc>
              <a:spcPct val="90000"/>
            </a:lnSpc>
          </a:pPr>
          <a:r>
            <a:rPr lang="en-US" sz="2200" b="1" u="sng" dirty="0" smtClean="0">
              <a:solidFill>
                <a:srgbClr val="FFFF00"/>
              </a:solidFill>
            </a:rPr>
            <a:t>HOST FACTORS</a:t>
          </a:r>
          <a:endParaRPr lang="en-US" sz="2200" b="1" u="sng" dirty="0">
            <a:solidFill>
              <a:srgbClr val="FFFF00"/>
            </a:solidFill>
          </a:endParaRPr>
        </a:p>
      </dgm:t>
    </dgm:pt>
    <dgm:pt modelId="{ACB66111-DE3E-4F21-8318-54521C10DB19}" type="parTrans" cxnId="{E025EF89-B3FF-42E7-A80A-7278F7FD1146}">
      <dgm:prSet/>
      <dgm:spPr/>
      <dgm:t>
        <a:bodyPr/>
        <a:lstStyle/>
        <a:p>
          <a:endParaRPr lang="en-US"/>
        </a:p>
      </dgm:t>
    </dgm:pt>
    <dgm:pt modelId="{8D2BD940-AE20-4264-8AE7-787926E75A3E}" type="sibTrans" cxnId="{E025EF89-B3FF-42E7-A80A-7278F7FD1146}">
      <dgm:prSet/>
      <dgm:spPr/>
      <dgm:t>
        <a:bodyPr/>
        <a:lstStyle/>
        <a:p>
          <a:endParaRPr lang="en-US"/>
        </a:p>
      </dgm:t>
    </dgm:pt>
    <dgm:pt modelId="{45DD31EA-496D-4EA5-97ED-A29947076856}">
      <dgm:prSet custT="1"/>
      <dgm:spPr>
        <a:solidFill>
          <a:schemeClr val="tx1"/>
        </a:solidFill>
      </dgm:spPr>
      <dgm:t>
        <a:bodyPr/>
        <a:lstStyle/>
        <a:p>
          <a:pPr>
            <a:lnSpc>
              <a:spcPct val="100000"/>
            </a:lnSpc>
          </a:pPr>
          <a:r>
            <a:rPr lang="en-US" sz="1800" dirty="0" smtClean="0">
              <a:solidFill>
                <a:schemeClr val="bg1"/>
              </a:solidFill>
            </a:rPr>
            <a:t>USE OF ALCOHOL</a:t>
          </a:r>
          <a:endParaRPr lang="en-US" sz="1800" dirty="0">
            <a:solidFill>
              <a:schemeClr val="bg1"/>
            </a:solidFill>
          </a:endParaRPr>
        </a:p>
      </dgm:t>
    </dgm:pt>
    <dgm:pt modelId="{6CF2F418-FD9D-4DA5-939D-DD4BF4B39205}" type="sibTrans" cxnId="{2B9772C9-1369-4A5E-9122-07AE9EEF7B20}">
      <dgm:prSet/>
      <dgm:spPr/>
      <dgm:t>
        <a:bodyPr/>
        <a:lstStyle/>
        <a:p>
          <a:endParaRPr lang="en-US"/>
        </a:p>
      </dgm:t>
    </dgm:pt>
    <dgm:pt modelId="{8C254D00-7D6C-4629-9920-0815C1AC4EBA}" type="parTrans" cxnId="{2B9772C9-1369-4A5E-9122-07AE9EEF7B20}">
      <dgm:prSet/>
      <dgm:spPr/>
      <dgm:t>
        <a:bodyPr/>
        <a:lstStyle/>
        <a:p>
          <a:endParaRPr lang="en-US"/>
        </a:p>
      </dgm:t>
    </dgm:pt>
    <dgm:pt modelId="{C3643CD0-C61F-44AC-9487-3B4C934969CC}">
      <dgm:prSet custT="1"/>
      <dgm:spPr>
        <a:solidFill>
          <a:schemeClr val="tx1"/>
        </a:solidFill>
      </dgm:spPr>
      <dgm:t>
        <a:bodyPr/>
        <a:lstStyle/>
        <a:p>
          <a:pPr>
            <a:lnSpc>
              <a:spcPct val="100000"/>
            </a:lnSpc>
          </a:pPr>
          <a:r>
            <a:rPr lang="en-US" sz="1800" dirty="0" smtClean="0">
              <a:solidFill>
                <a:schemeClr val="bg1"/>
              </a:solidFill>
            </a:rPr>
            <a:t>USE OF TOBACCO</a:t>
          </a:r>
          <a:endParaRPr lang="en-US" sz="1800" dirty="0">
            <a:solidFill>
              <a:schemeClr val="bg1"/>
            </a:solidFill>
          </a:endParaRPr>
        </a:p>
      </dgm:t>
    </dgm:pt>
    <dgm:pt modelId="{EAEB6D42-9327-4FD8-B214-5DF356EB4E84}" type="sibTrans" cxnId="{18710B60-11D0-4B66-8C84-8626ABBE89F8}">
      <dgm:prSet/>
      <dgm:spPr/>
      <dgm:t>
        <a:bodyPr/>
        <a:lstStyle/>
        <a:p>
          <a:endParaRPr lang="en-US"/>
        </a:p>
      </dgm:t>
    </dgm:pt>
    <dgm:pt modelId="{2C758CBB-3A60-4B79-B20A-91EE362E8F5D}" type="parTrans" cxnId="{18710B60-11D0-4B66-8C84-8626ABBE89F8}">
      <dgm:prSet/>
      <dgm:spPr/>
      <dgm:t>
        <a:bodyPr/>
        <a:lstStyle/>
        <a:p>
          <a:endParaRPr lang="en-US"/>
        </a:p>
      </dgm:t>
    </dgm:pt>
    <dgm:pt modelId="{B59743B7-3DA2-49DE-9B14-48394A9B2BFD}">
      <dgm:prSet custT="1"/>
      <dgm:spPr>
        <a:solidFill>
          <a:schemeClr val="tx1"/>
        </a:solidFill>
      </dgm:spPr>
      <dgm:t>
        <a:bodyPr/>
        <a:lstStyle/>
        <a:p>
          <a:pPr>
            <a:lnSpc>
              <a:spcPct val="100000"/>
            </a:lnSpc>
          </a:pPr>
          <a:r>
            <a:rPr lang="en-US" sz="1800" dirty="0" smtClean="0">
              <a:solidFill>
                <a:schemeClr val="bg1"/>
              </a:solidFill>
            </a:rPr>
            <a:t>OCCUPATION</a:t>
          </a:r>
          <a:endParaRPr lang="en-US" sz="1800" dirty="0">
            <a:solidFill>
              <a:schemeClr val="bg1"/>
            </a:solidFill>
          </a:endParaRPr>
        </a:p>
      </dgm:t>
    </dgm:pt>
    <dgm:pt modelId="{FFDD44F6-0C93-4F21-8B1A-86F373B0B13A}" type="sibTrans" cxnId="{9D106E82-069E-43AC-BDEC-FB6FDC9004F5}">
      <dgm:prSet/>
      <dgm:spPr/>
      <dgm:t>
        <a:bodyPr/>
        <a:lstStyle/>
        <a:p>
          <a:endParaRPr lang="en-US"/>
        </a:p>
      </dgm:t>
    </dgm:pt>
    <dgm:pt modelId="{28076AB9-511F-4713-9DEC-97DC9C0D2135}" type="parTrans" cxnId="{9D106E82-069E-43AC-BDEC-FB6FDC9004F5}">
      <dgm:prSet/>
      <dgm:spPr/>
      <dgm:t>
        <a:bodyPr/>
        <a:lstStyle/>
        <a:p>
          <a:endParaRPr lang="en-US"/>
        </a:p>
      </dgm:t>
    </dgm:pt>
    <dgm:pt modelId="{7D6889D9-87E3-40C4-8E36-131BF4A83109}">
      <dgm:prSet custT="1"/>
      <dgm:spPr>
        <a:solidFill>
          <a:schemeClr val="tx1"/>
        </a:solidFill>
      </dgm:spPr>
      <dgm:t>
        <a:bodyPr/>
        <a:lstStyle/>
        <a:p>
          <a:pPr>
            <a:lnSpc>
              <a:spcPct val="100000"/>
            </a:lnSpc>
          </a:pPr>
          <a:r>
            <a:rPr lang="en-US" sz="1800" dirty="0" smtClean="0">
              <a:solidFill>
                <a:schemeClr val="bg1"/>
              </a:solidFill>
            </a:rPr>
            <a:t>FAMILIAL AND GENETIC PREDISPOSITION</a:t>
          </a:r>
          <a:endParaRPr lang="en-US" sz="1800" dirty="0">
            <a:solidFill>
              <a:schemeClr val="bg1"/>
            </a:solidFill>
          </a:endParaRPr>
        </a:p>
      </dgm:t>
    </dgm:pt>
    <dgm:pt modelId="{A190C37F-8990-49EA-8EE9-417790D2799D}" type="sibTrans" cxnId="{259024B1-CA14-4BB8-AD6C-7DD0B4188974}">
      <dgm:prSet/>
      <dgm:spPr/>
      <dgm:t>
        <a:bodyPr/>
        <a:lstStyle/>
        <a:p>
          <a:endParaRPr lang="en-US"/>
        </a:p>
      </dgm:t>
    </dgm:pt>
    <dgm:pt modelId="{9957E0CA-BFFD-4090-9FBC-FC4BEA7554D5}" type="parTrans" cxnId="{259024B1-CA14-4BB8-AD6C-7DD0B4188974}">
      <dgm:prSet/>
      <dgm:spPr/>
      <dgm:t>
        <a:bodyPr/>
        <a:lstStyle/>
        <a:p>
          <a:endParaRPr lang="en-US"/>
        </a:p>
      </dgm:t>
    </dgm:pt>
    <dgm:pt modelId="{0AB5E9C4-D352-4FFA-8105-693B0F3BB7BD}">
      <dgm:prSet custT="1"/>
      <dgm:spPr>
        <a:solidFill>
          <a:schemeClr val="tx1"/>
        </a:solidFill>
      </dgm:spPr>
      <dgm:t>
        <a:bodyPr/>
        <a:lstStyle/>
        <a:p>
          <a:pPr>
            <a:lnSpc>
              <a:spcPct val="100000"/>
            </a:lnSpc>
          </a:pPr>
          <a:r>
            <a:rPr lang="en-US" sz="1800" dirty="0" smtClean="0">
              <a:solidFill>
                <a:schemeClr val="bg1"/>
              </a:solidFill>
            </a:rPr>
            <a:t>NUTRITION AND DIET</a:t>
          </a:r>
          <a:endParaRPr lang="en-US" sz="1800" dirty="0">
            <a:solidFill>
              <a:schemeClr val="bg1"/>
            </a:solidFill>
          </a:endParaRPr>
        </a:p>
      </dgm:t>
    </dgm:pt>
    <dgm:pt modelId="{3C791524-C42A-4750-9652-C6F343A825C1}" type="sibTrans" cxnId="{95381509-9251-4FD4-8F4D-272E9268E07E}">
      <dgm:prSet/>
      <dgm:spPr/>
      <dgm:t>
        <a:bodyPr/>
        <a:lstStyle/>
        <a:p>
          <a:endParaRPr lang="en-US"/>
        </a:p>
      </dgm:t>
    </dgm:pt>
    <dgm:pt modelId="{5CCD6C01-3D79-4C91-9136-441D7C1ADDEF}" type="parTrans" cxnId="{95381509-9251-4FD4-8F4D-272E9268E07E}">
      <dgm:prSet/>
      <dgm:spPr/>
      <dgm:t>
        <a:bodyPr/>
        <a:lstStyle/>
        <a:p>
          <a:endParaRPr lang="en-US"/>
        </a:p>
      </dgm:t>
    </dgm:pt>
    <dgm:pt modelId="{7C1BC1DD-44C8-42DE-8286-942EE83272CF}">
      <dgm:prSet custT="1"/>
      <dgm:spPr>
        <a:solidFill>
          <a:schemeClr val="tx1"/>
        </a:solidFill>
      </dgm:spPr>
      <dgm:t>
        <a:bodyPr/>
        <a:lstStyle/>
        <a:p>
          <a:pPr>
            <a:lnSpc>
              <a:spcPct val="100000"/>
            </a:lnSpc>
          </a:pPr>
          <a:r>
            <a:rPr lang="en-US" sz="1800" smtClean="0">
              <a:solidFill>
                <a:schemeClr val="bg1"/>
              </a:solidFill>
            </a:rPr>
            <a:t>SITE</a:t>
          </a:r>
          <a:endParaRPr lang="en-US" sz="1800" dirty="0">
            <a:solidFill>
              <a:schemeClr val="bg1"/>
            </a:solidFill>
          </a:endParaRPr>
        </a:p>
      </dgm:t>
    </dgm:pt>
    <dgm:pt modelId="{671794AF-EFDD-43F7-A743-DDED3C07CB27}" type="sibTrans" cxnId="{B724B7DA-1AB4-4A91-A250-3419A0D33332}">
      <dgm:prSet/>
      <dgm:spPr/>
      <dgm:t>
        <a:bodyPr/>
        <a:lstStyle/>
        <a:p>
          <a:endParaRPr lang="en-US"/>
        </a:p>
      </dgm:t>
    </dgm:pt>
    <dgm:pt modelId="{B6DB3ACC-5B03-4206-ACC0-C33B3D9BFBA3}" type="parTrans" cxnId="{B724B7DA-1AB4-4A91-A250-3419A0D33332}">
      <dgm:prSet/>
      <dgm:spPr/>
      <dgm:t>
        <a:bodyPr/>
        <a:lstStyle/>
        <a:p>
          <a:endParaRPr lang="en-US"/>
        </a:p>
      </dgm:t>
    </dgm:pt>
    <dgm:pt modelId="{4B73AC42-88BA-4A18-A881-6C64A0ADF8F4}">
      <dgm:prSet custT="1"/>
      <dgm:spPr>
        <a:solidFill>
          <a:schemeClr val="tx1"/>
        </a:solidFill>
      </dgm:spPr>
      <dgm:t>
        <a:bodyPr/>
        <a:lstStyle/>
        <a:p>
          <a:pPr>
            <a:lnSpc>
              <a:spcPct val="100000"/>
            </a:lnSpc>
          </a:pPr>
          <a:r>
            <a:rPr lang="en-US" sz="1800" dirty="0" smtClean="0">
              <a:solidFill>
                <a:schemeClr val="bg1"/>
              </a:solidFill>
            </a:rPr>
            <a:t>ETHNIC VARIATION </a:t>
          </a:r>
          <a:endParaRPr lang="en-US" sz="1800" dirty="0">
            <a:solidFill>
              <a:schemeClr val="bg1"/>
            </a:solidFill>
          </a:endParaRPr>
        </a:p>
      </dgm:t>
    </dgm:pt>
    <dgm:pt modelId="{0B8B8AA9-1200-4F8C-83CE-97A62E73C973}" type="sibTrans" cxnId="{56F6F466-A71F-4E9F-9D8A-DAA5234813D4}">
      <dgm:prSet/>
      <dgm:spPr/>
      <dgm:t>
        <a:bodyPr/>
        <a:lstStyle/>
        <a:p>
          <a:endParaRPr lang="en-US"/>
        </a:p>
      </dgm:t>
    </dgm:pt>
    <dgm:pt modelId="{7E13D41A-225E-4866-9D07-F289C8472813}" type="parTrans" cxnId="{56F6F466-A71F-4E9F-9D8A-DAA5234813D4}">
      <dgm:prSet/>
      <dgm:spPr/>
      <dgm:t>
        <a:bodyPr/>
        <a:lstStyle/>
        <a:p>
          <a:endParaRPr lang="en-US"/>
        </a:p>
      </dgm:t>
    </dgm:pt>
    <dgm:pt modelId="{837E81CD-B3D8-4796-B3B6-3CA1A999F01D}">
      <dgm:prSet custT="1"/>
      <dgm:spPr>
        <a:solidFill>
          <a:schemeClr val="tx1"/>
        </a:solidFill>
      </dgm:spPr>
      <dgm:t>
        <a:bodyPr/>
        <a:lstStyle/>
        <a:p>
          <a:pPr>
            <a:lnSpc>
              <a:spcPct val="100000"/>
            </a:lnSpc>
          </a:pPr>
          <a:r>
            <a:rPr lang="en-US" sz="1800" smtClean="0">
              <a:solidFill>
                <a:schemeClr val="bg1"/>
              </a:solidFill>
            </a:rPr>
            <a:t>SEX</a:t>
          </a:r>
          <a:endParaRPr lang="en-US" sz="1800" dirty="0">
            <a:solidFill>
              <a:schemeClr val="bg1"/>
            </a:solidFill>
          </a:endParaRPr>
        </a:p>
      </dgm:t>
    </dgm:pt>
    <dgm:pt modelId="{41F75BEA-9EAC-49B4-AF12-5A47952CB90D}" type="sibTrans" cxnId="{1BA60CEA-A6F9-45CA-BF66-5ADF67B6F1A5}">
      <dgm:prSet/>
      <dgm:spPr/>
      <dgm:t>
        <a:bodyPr/>
        <a:lstStyle/>
        <a:p>
          <a:endParaRPr lang="en-US"/>
        </a:p>
      </dgm:t>
    </dgm:pt>
    <dgm:pt modelId="{B3723A4F-93C1-4994-9B8F-BD3F45B5F671}" type="parTrans" cxnId="{1BA60CEA-A6F9-45CA-BF66-5ADF67B6F1A5}">
      <dgm:prSet/>
      <dgm:spPr/>
      <dgm:t>
        <a:bodyPr/>
        <a:lstStyle/>
        <a:p>
          <a:endParaRPr lang="en-US"/>
        </a:p>
      </dgm:t>
    </dgm:pt>
    <dgm:pt modelId="{21F6BF57-282F-4697-9A26-D7B57E1B0007}">
      <dgm:prSet phldrT="[Text]" custT="1"/>
      <dgm:spPr>
        <a:solidFill>
          <a:schemeClr val="tx1"/>
        </a:solidFill>
      </dgm:spPr>
      <dgm:t>
        <a:bodyPr/>
        <a:lstStyle/>
        <a:p>
          <a:pPr>
            <a:lnSpc>
              <a:spcPct val="100000"/>
            </a:lnSpc>
          </a:pPr>
          <a:r>
            <a:rPr lang="en-US" sz="1800" dirty="0" smtClean="0">
              <a:solidFill>
                <a:schemeClr val="bg1"/>
              </a:solidFill>
            </a:rPr>
            <a:t>AGE</a:t>
          </a:r>
          <a:endParaRPr lang="en-US" sz="1800" dirty="0">
            <a:solidFill>
              <a:schemeClr val="bg1"/>
            </a:solidFill>
          </a:endParaRPr>
        </a:p>
      </dgm:t>
    </dgm:pt>
    <dgm:pt modelId="{AE5D1BBA-7BEC-42E5-9EF2-E2099BCD2369}" type="sibTrans" cxnId="{BFED276B-B43B-407A-9CE2-CADA8BA39870}">
      <dgm:prSet/>
      <dgm:spPr/>
      <dgm:t>
        <a:bodyPr/>
        <a:lstStyle/>
        <a:p>
          <a:endParaRPr lang="en-US"/>
        </a:p>
      </dgm:t>
    </dgm:pt>
    <dgm:pt modelId="{97E757C2-5FF2-43C1-A6DD-6A941FB2B0DF}" type="parTrans" cxnId="{BFED276B-B43B-407A-9CE2-CADA8BA39870}">
      <dgm:prSet/>
      <dgm:spPr/>
      <dgm:t>
        <a:bodyPr/>
        <a:lstStyle/>
        <a:p>
          <a:endParaRPr lang="en-US"/>
        </a:p>
      </dgm:t>
    </dgm:pt>
    <dgm:pt modelId="{17C1D08D-ECA2-4D85-8B88-AE57D83BEE10}">
      <dgm:prSet phldrT="[Text]"/>
      <dgm:spPr>
        <a:solidFill>
          <a:schemeClr val="accent2">
            <a:lumMod val="50000"/>
          </a:schemeClr>
        </a:solidFill>
      </dgm:spPr>
      <dgm:t>
        <a:bodyPr/>
        <a:lstStyle/>
        <a:p>
          <a:r>
            <a:rPr lang="en-US" b="1" u="sng" dirty="0" smtClean="0">
              <a:solidFill>
                <a:srgbClr val="FFFF00"/>
              </a:solidFill>
            </a:rPr>
            <a:t>AGENT FACTORS</a:t>
          </a:r>
          <a:endParaRPr lang="en-US" b="1" u="sng" dirty="0">
            <a:solidFill>
              <a:srgbClr val="FFFF00"/>
            </a:solidFill>
          </a:endParaRPr>
        </a:p>
      </dgm:t>
    </dgm:pt>
    <dgm:pt modelId="{7B42C185-838B-4B2F-BB76-01F5BD73D115}" type="parTrans" cxnId="{8148C627-09CC-4F83-8840-0938EFB6C482}">
      <dgm:prSet/>
      <dgm:spPr/>
      <dgm:t>
        <a:bodyPr/>
        <a:lstStyle/>
        <a:p>
          <a:endParaRPr lang="en-US"/>
        </a:p>
      </dgm:t>
    </dgm:pt>
    <dgm:pt modelId="{2C5986D0-10CD-49F0-B932-076F7FA8F592}" type="sibTrans" cxnId="{8148C627-09CC-4F83-8840-0938EFB6C482}">
      <dgm:prSet/>
      <dgm:spPr/>
      <dgm:t>
        <a:bodyPr/>
        <a:lstStyle/>
        <a:p>
          <a:endParaRPr lang="en-US"/>
        </a:p>
      </dgm:t>
    </dgm:pt>
    <dgm:pt modelId="{6E86E00C-0569-48DB-9DC4-11F0B8F2706B}">
      <dgm:prSet phldrT="[Text]"/>
      <dgm:spPr>
        <a:solidFill>
          <a:schemeClr val="accent2">
            <a:lumMod val="50000"/>
          </a:schemeClr>
        </a:solidFill>
      </dgm:spPr>
      <dgm:t>
        <a:bodyPr/>
        <a:lstStyle/>
        <a:p>
          <a:r>
            <a:rPr lang="en-US" dirty="0" smtClean="0">
              <a:solidFill>
                <a:schemeClr val="bg1"/>
              </a:solidFill>
            </a:rPr>
            <a:t>PHYSICAL AGENTS</a:t>
          </a:r>
          <a:endParaRPr lang="en-US" dirty="0">
            <a:solidFill>
              <a:schemeClr val="bg1"/>
            </a:solidFill>
          </a:endParaRPr>
        </a:p>
      </dgm:t>
    </dgm:pt>
    <dgm:pt modelId="{06B2CA2F-ECF9-4047-9984-8C119AD08235}" type="parTrans" cxnId="{58EC4433-9DE5-4941-9540-2D152BF6CEDC}">
      <dgm:prSet/>
      <dgm:spPr/>
      <dgm:t>
        <a:bodyPr/>
        <a:lstStyle/>
        <a:p>
          <a:endParaRPr lang="en-US"/>
        </a:p>
      </dgm:t>
    </dgm:pt>
    <dgm:pt modelId="{BCBF52C0-EF54-4F8D-8614-8DA90F5BB07E}" type="sibTrans" cxnId="{58EC4433-9DE5-4941-9540-2D152BF6CEDC}">
      <dgm:prSet/>
      <dgm:spPr/>
      <dgm:t>
        <a:bodyPr/>
        <a:lstStyle/>
        <a:p>
          <a:endParaRPr lang="en-US"/>
        </a:p>
      </dgm:t>
    </dgm:pt>
    <dgm:pt modelId="{3AF3CFB0-FFFA-482D-B6D9-7B254D460EF6}">
      <dgm:prSet phldrT="[Text]"/>
      <dgm:spPr>
        <a:solidFill>
          <a:schemeClr val="accent2">
            <a:lumMod val="50000"/>
          </a:schemeClr>
        </a:solidFill>
      </dgm:spPr>
      <dgm:t>
        <a:bodyPr/>
        <a:lstStyle/>
        <a:p>
          <a:r>
            <a:rPr lang="en-US" dirty="0" smtClean="0">
              <a:solidFill>
                <a:schemeClr val="bg1"/>
              </a:solidFill>
            </a:rPr>
            <a:t>CHEMICAL AGENTS</a:t>
          </a:r>
          <a:endParaRPr lang="en-US" dirty="0">
            <a:solidFill>
              <a:schemeClr val="bg1"/>
            </a:solidFill>
          </a:endParaRPr>
        </a:p>
      </dgm:t>
    </dgm:pt>
    <dgm:pt modelId="{347E9C7E-F750-4A74-BFA0-A3821475C2EE}" type="parTrans" cxnId="{A5E20D73-C7FB-4F0E-A6DC-2B8FAF27A44A}">
      <dgm:prSet/>
      <dgm:spPr/>
      <dgm:t>
        <a:bodyPr/>
        <a:lstStyle/>
        <a:p>
          <a:endParaRPr lang="en-US"/>
        </a:p>
      </dgm:t>
    </dgm:pt>
    <dgm:pt modelId="{1291CA73-9F7B-4474-B25B-0C158A45DA9A}" type="sibTrans" cxnId="{A5E20D73-C7FB-4F0E-A6DC-2B8FAF27A44A}">
      <dgm:prSet/>
      <dgm:spPr/>
      <dgm:t>
        <a:bodyPr/>
        <a:lstStyle/>
        <a:p>
          <a:endParaRPr lang="en-US"/>
        </a:p>
      </dgm:t>
    </dgm:pt>
    <dgm:pt modelId="{05A223F1-9278-4809-8D6D-7B2051EF6F67}">
      <dgm:prSet phldrT="[Text]"/>
      <dgm:spPr>
        <a:solidFill>
          <a:schemeClr val="accent2">
            <a:lumMod val="50000"/>
          </a:schemeClr>
        </a:solidFill>
      </dgm:spPr>
      <dgm:t>
        <a:bodyPr/>
        <a:lstStyle/>
        <a:p>
          <a:r>
            <a:rPr lang="en-US" dirty="0" smtClean="0">
              <a:solidFill>
                <a:schemeClr val="bg1"/>
              </a:solidFill>
            </a:rPr>
            <a:t>MECHANICAL AGENTS</a:t>
          </a:r>
          <a:endParaRPr lang="en-US" dirty="0">
            <a:solidFill>
              <a:schemeClr val="bg1"/>
            </a:solidFill>
          </a:endParaRPr>
        </a:p>
      </dgm:t>
    </dgm:pt>
    <dgm:pt modelId="{CF562AFD-6455-4D1C-9E30-A2B44A52C626}" type="parTrans" cxnId="{167FBF7C-6C94-45D5-BB16-E64C4AA27016}">
      <dgm:prSet/>
      <dgm:spPr/>
      <dgm:t>
        <a:bodyPr/>
        <a:lstStyle/>
        <a:p>
          <a:endParaRPr lang="en-US"/>
        </a:p>
      </dgm:t>
    </dgm:pt>
    <dgm:pt modelId="{61799990-6581-4C73-89F0-522457E8153C}" type="sibTrans" cxnId="{167FBF7C-6C94-45D5-BB16-E64C4AA27016}">
      <dgm:prSet/>
      <dgm:spPr/>
      <dgm:t>
        <a:bodyPr/>
        <a:lstStyle/>
        <a:p>
          <a:endParaRPr lang="en-US"/>
        </a:p>
      </dgm:t>
    </dgm:pt>
    <dgm:pt modelId="{5E9D22FE-1BB3-4FD7-9CCA-11D9E5BBCDF8}">
      <dgm:prSet phldrT="[Text]"/>
      <dgm:spPr>
        <a:solidFill>
          <a:schemeClr val="accent2">
            <a:lumMod val="50000"/>
          </a:schemeClr>
        </a:solidFill>
      </dgm:spPr>
      <dgm:t>
        <a:bodyPr/>
        <a:lstStyle/>
        <a:p>
          <a:r>
            <a:rPr lang="en-US" dirty="0" smtClean="0">
              <a:solidFill>
                <a:schemeClr val="bg1"/>
              </a:solidFill>
            </a:rPr>
            <a:t>BIOLOGICAL AGENTS</a:t>
          </a:r>
          <a:endParaRPr lang="en-US" dirty="0">
            <a:solidFill>
              <a:schemeClr val="bg1"/>
            </a:solidFill>
          </a:endParaRPr>
        </a:p>
      </dgm:t>
    </dgm:pt>
    <dgm:pt modelId="{475A27D3-EAA6-4A7B-85AC-66B1B6A53B68}" type="parTrans" cxnId="{1BF44EE6-B03D-4959-9DAC-B8095EB8D263}">
      <dgm:prSet/>
      <dgm:spPr/>
      <dgm:t>
        <a:bodyPr/>
        <a:lstStyle/>
        <a:p>
          <a:endParaRPr lang="en-US"/>
        </a:p>
      </dgm:t>
    </dgm:pt>
    <dgm:pt modelId="{AE803962-A5F6-489B-B6D7-32B599734FAD}" type="sibTrans" cxnId="{1BF44EE6-B03D-4959-9DAC-B8095EB8D263}">
      <dgm:prSet/>
      <dgm:spPr/>
      <dgm:t>
        <a:bodyPr/>
        <a:lstStyle/>
        <a:p>
          <a:endParaRPr lang="en-US"/>
        </a:p>
      </dgm:t>
    </dgm:pt>
    <dgm:pt modelId="{5D7476E6-59E4-4679-90A7-2280C3B274B8}">
      <dgm:prSet phldrT="[Text]"/>
      <dgm:spPr>
        <a:solidFill>
          <a:schemeClr val="accent2">
            <a:lumMod val="50000"/>
          </a:schemeClr>
        </a:solidFill>
      </dgm:spPr>
      <dgm:t>
        <a:bodyPr/>
        <a:lstStyle/>
        <a:p>
          <a:r>
            <a:rPr lang="en-US" dirty="0" smtClean="0">
              <a:solidFill>
                <a:schemeClr val="bg1"/>
              </a:solidFill>
            </a:rPr>
            <a:t>NUTRITIONAL AGENTS</a:t>
          </a:r>
          <a:endParaRPr lang="en-US" dirty="0">
            <a:solidFill>
              <a:schemeClr val="bg1"/>
            </a:solidFill>
          </a:endParaRPr>
        </a:p>
      </dgm:t>
    </dgm:pt>
    <dgm:pt modelId="{8E86C3E4-A217-477F-A2FC-4543B356E40F}" type="parTrans" cxnId="{65E69CE0-A346-414C-98A8-A3DBDE75F2C9}">
      <dgm:prSet/>
      <dgm:spPr/>
      <dgm:t>
        <a:bodyPr/>
        <a:lstStyle/>
        <a:p>
          <a:endParaRPr lang="en-US"/>
        </a:p>
      </dgm:t>
    </dgm:pt>
    <dgm:pt modelId="{7F827C8F-FFBF-4F7B-821F-4BE77D457AFC}" type="sibTrans" cxnId="{65E69CE0-A346-414C-98A8-A3DBDE75F2C9}">
      <dgm:prSet/>
      <dgm:spPr/>
      <dgm:t>
        <a:bodyPr/>
        <a:lstStyle/>
        <a:p>
          <a:endParaRPr lang="en-US"/>
        </a:p>
      </dgm:t>
    </dgm:pt>
    <dgm:pt modelId="{939BEA80-C08A-49A3-8D0E-3CEAA054C36B}">
      <dgm:prSet phldrT="[Text]"/>
      <dgm:spPr>
        <a:solidFill>
          <a:schemeClr val="accent4">
            <a:lumMod val="50000"/>
          </a:schemeClr>
        </a:solidFill>
      </dgm:spPr>
      <dgm:t>
        <a:bodyPr/>
        <a:lstStyle/>
        <a:p>
          <a:r>
            <a:rPr lang="en-US" b="1" u="sng" dirty="0" smtClean="0">
              <a:solidFill>
                <a:srgbClr val="FFFF00"/>
              </a:solidFill>
            </a:rPr>
            <a:t>ENVIRONMENTAL FACTORS</a:t>
          </a:r>
          <a:endParaRPr lang="en-US" b="1" u="sng" dirty="0">
            <a:solidFill>
              <a:srgbClr val="FFFF00"/>
            </a:solidFill>
          </a:endParaRPr>
        </a:p>
      </dgm:t>
    </dgm:pt>
    <dgm:pt modelId="{291F239F-B27A-4E99-9400-C28EEB432D71}" type="parTrans" cxnId="{86AC7287-4077-4682-9366-F405E0FD5729}">
      <dgm:prSet/>
      <dgm:spPr/>
      <dgm:t>
        <a:bodyPr/>
        <a:lstStyle/>
        <a:p>
          <a:endParaRPr lang="en-US"/>
        </a:p>
      </dgm:t>
    </dgm:pt>
    <dgm:pt modelId="{CBC63A5A-196D-42CC-93FC-D9E6B475AA74}" type="sibTrans" cxnId="{86AC7287-4077-4682-9366-F405E0FD5729}">
      <dgm:prSet/>
      <dgm:spPr/>
      <dgm:t>
        <a:bodyPr/>
        <a:lstStyle/>
        <a:p>
          <a:endParaRPr lang="en-US"/>
        </a:p>
      </dgm:t>
    </dgm:pt>
    <dgm:pt modelId="{2065CCA9-E487-44B9-BFD7-9F340493709F}">
      <dgm:prSet phldrT="[Text]"/>
      <dgm:spPr>
        <a:solidFill>
          <a:schemeClr val="accent4">
            <a:lumMod val="50000"/>
          </a:schemeClr>
        </a:solidFill>
      </dgm:spPr>
      <dgm:t>
        <a:bodyPr/>
        <a:lstStyle/>
        <a:p>
          <a:r>
            <a:rPr lang="en-US" dirty="0" smtClean="0">
              <a:solidFill>
                <a:schemeClr val="bg1"/>
              </a:solidFill>
            </a:rPr>
            <a:t>AIR POLLUTION</a:t>
          </a:r>
          <a:endParaRPr lang="en-US" dirty="0">
            <a:solidFill>
              <a:schemeClr val="bg1"/>
            </a:solidFill>
          </a:endParaRPr>
        </a:p>
      </dgm:t>
    </dgm:pt>
    <dgm:pt modelId="{54B869E7-CBA7-4850-A2BC-902E9137D6BA}" type="parTrans" cxnId="{5BEC0046-B27B-40CF-AF65-481E65555875}">
      <dgm:prSet/>
      <dgm:spPr/>
      <dgm:t>
        <a:bodyPr/>
        <a:lstStyle/>
        <a:p>
          <a:endParaRPr lang="en-US"/>
        </a:p>
      </dgm:t>
    </dgm:pt>
    <dgm:pt modelId="{89B0ADBB-0D97-47E2-BA1A-CC8D4D86E5FD}" type="sibTrans" cxnId="{5BEC0046-B27B-40CF-AF65-481E65555875}">
      <dgm:prSet/>
      <dgm:spPr/>
      <dgm:t>
        <a:bodyPr/>
        <a:lstStyle/>
        <a:p>
          <a:endParaRPr lang="en-US"/>
        </a:p>
      </dgm:t>
    </dgm:pt>
    <dgm:pt modelId="{EA509AC3-D94D-4A58-830F-981AFD1C48C3}">
      <dgm:prSet phldrT="[Text]"/>
      <dgm:spPr>
        <a:solidFill>
          <a:schemeClr val="accent4">
            <a:lumMod val="50000"/>
          </a:schemeClr>
        </a:solidFill>
      </dgm:spPr>
      <dgm:t>
        <a:bodyPr/>
        <a:lstStyle/>
        <a:p>
          <a:endParaRPr lang="en-US" dirty="0">
            <a:solidFill>
              <a:schemeClr val="bg1"/>
            </a:solidFill>
          </a:endParaRPr>
        </a:p>
      </dgm:t>
    </dgm:pt>
    <dgm:pt modelId="{633D0724-5A7C-48C6-81F8-033DEC424CBD}" type="parTrans" cxnId="{FA36180E-6507-47D4-B574-ED28D2721580}">
      <dgm:prSet/>
      <dgm:spPr/>
      <dgm:t>
        <a:bodyPr/>
        <a:lstStyle/>
        <a:p>
          <a:endParaRPr lang="en-US"/>
        </a:p>
      </dgm:t>
    </dgm:pt>
    <dgm:pt modelId="{A08E4118-DF31-4290-80D3-1D89234FD532}" type="sibTrans" cxnId="{FA36180E-6507-47D4-B574-ED28D2721580}">
      <dgm:prSet/>
      <dgm:spPr/>
      <dgm:t>
        <a:bodyPr/>
        <a:lstStyle/>
        <a:p>
          <a:endParaRPr lang="en-US"/>
        </a:p>
      </dgm:t>
    </dgm:pt>
    <dgm:pt modelId="{D0F7B389-7B9B-45A3-9623-5DBFF8C7BF68}">
      <dgm:prSet phldrT="[Text]"/>
      <dgm:spPr>
        <a:solidFill>
          <a:schemeClr val="accent4">
            <a:lumMod val="50000"/>
          </a:schemeClr>
        </a:solidFill>
      </dgm:spPr>
      <dgm:t>
        <a:bodyPr/>
        <a:lstStyle/>
        <a:p>
          <a:r>
            <a:rPr lang="en-US" dirty="0" smtClean="0">
              <a:solidFill>
                <a:schemeClr val="bg1"/>
              </a:solidFill>
            </a:rPr>
            <a:t>INDUSTRIALIZATION</a:t>
          </a:r>
          <a:endParaRPr lang="en-US" dirty="0">
            <a:solidFill>
              <a:schemeClr val="bg1"/>
            </a:solidFill>
          </a:endParaRPr>
        </a:p>
      </dgm:t>
    </dgm:pt>
    <dgm:pt modelId="{79B91CB8-6A7E-4EF1-9174-DB79DFEA0E56}" type="parTrans" cxnId="{A7949BF0-C6DE-4F55-9890-C1B4BA9C20A7}">
      <dgm:prSet/>
      <dgm:spPr/>
      <dgm:t>
        <a:bodyPr/>
        <a:lstStyle/>
        <a:p>
          <a:endParaRPr lang="en-US"/>
        </a:p>
      </dgm:t>
    </dgm:pt>
    <dgm:pt modelId="{A33D8B1E-38F4-4988-954E-196142472131}" type="sibTrans" cxnId="{A7949BF0-C6DE-4F55-9890-C1B4BA9C20A7}">
      <dgm:prSet/>
      <dgm:spPr/>
      <dgm:t>
        <a:bodyPr/>
        <a:lstStyle/>
        <a:p>
          <a:endParaRPr lang="en-US"/>
        </a:p>
      </dgm:t>
    </dgm:pt>
    <dgm:pt modelId="{B4CA0CEF-33B3-42C2-8097-B920B4AD3A6D}">
      <dgm:prSet phldrT="[Text]"/>
      <dgm:spPr>
        <a:solidFill>
          <a:schemeClr val="accent4">
            <a:lumMod val="50000"/>
          </a:schemeClr>
        </a:solidFill>
      </dgm:spPr>
      <dgm:t>
        <a:bodyPr/>
        <a:lstStyle/>
        <a:p>
          <a:endParaRPr lang="en-US" dirty="0">
            <a:solidFill>
              <a:schemeClr val="bg1"/>
            </a:solidFill>
          </a:endParaRPr>
        </a:p>
      </dgm:t>
    </dgm:pt>
    <dgm:pt modelId="{CB01E423-BE44-4703-912D-ACF9AFE0C867}" type="parTrans" cxnId="{A96F77BD-DEC2-4DD9-9A58-BE99E39159D9}">
      <dgm:prSet/>
      <dgm:spPr/>
      <dgm:t>
        <a:bodyPr/>
        <a:lstStyle/>
        <a:p>
          <a:endParaRPr lang="en-US"/>
        </a:p>
      </dgm:t>
    </dgm:pt>
    <dgm:pt modelId="{A638CA28-A22A-4CEC-9A51-B7E031F1D30A}" type="sibTrans" cxnId="{A96F77BD-DEC2-4DD9-9A58-BE99E39159D9}">
      <dgm:prSet/>
      <dgm:spPr/>
      <dgm:t>
        <a:bodyPr/>
        <a:lstStyle/>
        <a:p>
          <a:endParaRPr lang="en-US"/>
        </a:p>
      </dgm:t>
    </dgm:pt>
    <dgm:pt modelId="{93924B7D-0300-4C05-AEA4-68FB8B7C9513}">
      <dgm:prSet phldrT="[Text]"/>
      <dgm:spPr>
        <a:solidFill>
          <a:schemeClr val="accent4">
            <a:lumMod val="50000"/>
          </a:schemeClr>
        </a:solidFill>
      </dgm:spPr>
      <dgm:t>
        <a:bodyPr/>
        <a:lstStyle/>
        <a:p>
          <a:r>
            <a:rPr lang="en-US" dirty="0" smtClean="0">
              <a:solidFill>
                <a:schemeClr val="bg1"/>
              </a:solidFill>
            </a:rPr>
            <a:t>OCCUPATIONAL ENVIRONMENT</a:t>
          </a:r>
          <a:endParaRPr lang="en-US" dirty="0">
            <a:solidFill>
              <a:schemeClr val="bg1"/>
            </a:solidFill>
          </a:endParaRPr>
        </a:p>
      </dgm:t>
    </dgm:pt>
    <dgm:pt modelId="{7CF74878-3233-4B8A-B932-725D632B8CBF}" type="parTrans" cxnId="{0BDE31BB-F19A-4246-B963-9D8CF2DD9D78}">
      <dgm:prSet/>
      <dgm:spPr/>
      <dgm:t>
        <a:bodyPr/>
        <a:lstStyle/>
        <a:p>
          <a:endParaRPr lang="en-US"/>
        </a:p>
      </dgm:t>
    </dgm:pt>
    <dgm:pt modelId="{6E82EF72-1349-4D50-BD3B-5BFA9D51271A}" type="sibTrans" cxnId="{0BDE31BB-F19A-4246-B963-9D8CF2DD9D78}">
      <dgm:prSet/>
      <dgm:spPr/>
      <dgm:t>
        <a:bodyPr/>
        <a:lstStyle/>
        <a:p>
          <a:endParaRPr lang="en-US"/>
        </a:p>
      </dgm:t>
    </dgm:pt>
    <dgm:pt modelId="{F7C15589-F4A7-4ECF-9ED3-9F4CC74C5374}">
      <dgm:prSet phldrT="[Text]"/>
      <dgm:spPr>
        <a:solidFill>
          <a:schemeClr val="accent4">
            <a:lumMod val="50000"/>
          </a:schemeClr>
        </a:solidFill>
      </dgm:spPr>
      <dgm:t>
        <a:bodyPr/>
        <a:lstStyle/>
        <a:p>
          <a:endParaRPr lang="en-US" dirty="0"/>
        </a:p>
      </dgm:t>
    </dgm:pt>
    <dgm:pt modelId="{C4C4D1CB-8FE0-44DE-AB65-A0CB583F80C8}" type="parTrans" cxnId="{7FCDCFE1-8AAF-4E98-8F27-0C331BE3DC12}">
      <dgm:prSet/>
      <dgm:spPr/>
      <dgm:t>
        <a:bodyPr/>
        <a:lstStyle/>
        <a:p>
          <a:endParaRPr lang="en-US"/>
        </a:p>
      </dgm:t>
    </dgm:pt>
    <dgm:pt modelId="{111C13A5-B5D3-47B5-8DED-B1ECEF89CB5C}" type="sibTrans" cxnId="{7FCDCFE1-8AAF-4E98-8F27-0C331BE3DC12}">
      <dgm:prSet/>
      <dgm:spPr/>
      <dgm:t>
        <a:bodyPr/>
        <a:lstStyle/>
        <a:p>
          <a:endParaRPr lang="en-US"/>
        </a:p>
      </dgm:t>
    </dgm:pt>
    <dgm:pt modelId="{36174873-966D-4EED-A3B8-5967DB6E53EE}" type="pres">
      <dgm:prSet presAssocID="{324D6EE5-7D5C-4D68-8A23-939ED685CA93}" presName="Name0" presStyleCnt="0">
        <dgm:presLayoutVars>
          <dgm:dir/>
          <dgm:resizeHandles val="exact"/>
        </dgm:presLayoutVars>
      </dgm:prSet>
      <dgm:spPr/>
      <dgm:t>
        <a:bodyPr/>
        <a:lstStyle/>
        <a:p>
          <a:endParaRPr lang="en-US"/>
        </a:p>
      </dgm:t>
    </dgm:pt>
    <dgm:pt modelId="{7428C589-4261-4FE7-8B2B-4BB3A263F98A}" type="pres">
      <dgm:prSet presAssocID="{C389E958-FA0B-46CB-98E2-6CB463860525}" presName="node" presStyleLbl="node1" presStyleIdx="0" presStyleCnt="3">
        <dgm:presLayoutVars>
          <dgm:bulletEnabled val="1"/>
        </dgm:presLayoutVars>
      </dgm:prSet>
      <dgm:spPr/>
      <dgm:t>
        <a:bodyPr/>
        <a:lstStyle/>
        <a:p>
          <a:endParaRPr lang="en-US"/>
        </a:p>
      </dgm:t>
    </dgm:pt>
    <dgm:pt modelId="{CDFE6DE5-9C18-4835-AE79-2F3C2B7452A9}" type="pres">
      <dgm:prSet presAssocID="{8D2BD940-AE20-4264-8AE7-787926E75A3E}" presName="sibTrans" presStyleCnt="0"/>
      <dgm:spPr/>
    </dgm:pt>
    <dgm:pt modelId="{FA45CD18-8668-4865-AEFE-D5B2A14895D1}" type="pres">
      <dgm:prSet presAssocID="{17C1D08D-ECA2-4D85-8B88-AE57D83BEE10}" presName="node" presStyleLbl="node1" presStyleIdx="1" presStyleCnt="3">
        <dgm:presLayoutVars>
          <dgm:bulletEnabled val="1"/>
        </dgm:presLayoutVars>
      </dgm:prSet>
      <dgm:spPr/>
      <dgm:t>
        <a:bodyPr/>
        <a:lstStyle/>
        <a:p>
          <a:endParaRPr lang="en-US"/>
        </a:p>
      </dgm:t>
    </dgm:pt>
    <dgm:pt modelId="{C53B016D-0C15-4F3D-857D-7D8F7D59CC6A}" type="pres">
      <dgm:prSet presAssocID="{2C5986D0-10CD-49F0-B932-076F7FA8F592}" presName="sibTrans" presStyleCnt="0"/>
      <dgm:spPr/>
    </dgm:pt>
    <dgm:pt modelId="{0FA77B7E-D5AD-4A2B-9A12-BD1E524DC4D8}" type="pres">
      <dgm:prSet presAssocID="{939BEA80-C08A-49A3-8D0E-3CEAA054C36B}" presName="node" presStyleLbl="node1" presStyleIdx="2" presStyleCnt="3">
        <dgm:presLayoutVars>
          <dgm:bulletEnabled val="1"/>
        </dgm:presLayoutVars>
      </dgm:prSet>
      <dgm:spPr/>
      <dgm:t>
        <a:bodyPr/>
        <a:lstStyle/>
        <a:p>
          <a:endParaRPr lang="en-US"/>
        </a:p>
      </dgm:t>
    </dgm:pt>
  </dgm:ptLst>
  <dgm:cxnLst>
    <dgm:cxn modelId="{26AAEFDB-9AAB-491C-A043-9BAA8FFA816F}" type="presOf" srcId="{05A223F1-9278-4809-8D6D-7B2051EF6F67}" destId="{FA45CD18-8668-4865-AEFE-D5B2A14895D1}" srcOrd="0" destOrd="3" presId="urn:microsoft.com/office/officeart/2005/8/layout/hList6"/>
    <dgm:cxn modelId="{E2DFEFA3-5DDB-4F26-8ACE-48543EE49EBC}" type="presOf" srcId="{45DD31EA-496D-4EA5-97ED-A29947076856}" destId="{7428C589-4261-4FE7-8B2B-4BB3A263F98A}" srcOrd="0" destOrd="9" presId="urn:microsoft.com/office/officeart/2005/8/layout/hList6"/>
    <dgm:cxn modelId="{BFED276B-B43B-407A-9CE2-CADA8BA39870}" srcId="{C389E958-FA0B-46CB-98E2-6CB463860525}" destId="{21F6BF57-282F-4697-9A26-D7B57E1B0007}" srcOrd="0" destOrd="0" parTransId="{97E757C2-5FF2-43C1-A6DD-6A941FB2B0DF}" sibTransId="{AE5D1BBA-7BEC-42E5-9EF2-E2099BCD2369}"/>
    <dgm:cxn modelId="{B04E5105-A658-49E8-84AA-1E6D7DAC3C59}" type="presOf" srcId="{0AB5E9C4-D352-4FFA-8105-693B0F3BB7BD}" destId="{7428C589-4261-4FE7-8B2B-4BB3A263F98A}" srcOrd="0" destOrd="5" presId="urn:microsoft.com/office/officeart/2005/8/layout/hList6"/>
    <dgm:cxn modelId="{668D8B34-5CEE-4D2C-AE8D-6D99FAFF374E}" type="presOf" srcId="{93924B7D-0300-4C05-AEA4-68FB8B7C9513}" destId="{0FA77B7E-D5AD-4A2B-9A12-BD1E524DC4D8}" srcOrd="0" destOrd="5" presId="urn:microsoft.com/office/officeart/2005/8/layout/hList6"/>
    <dgm:cxn modelId="{E025EF89-B3FF-42E7-A80A-7278F7FD1146}" srcId="{324D6EE5-7D5C-4D68-8A23-939ED685CA93}" destId="{C389E958-FA0B-46CB-98E2-6CB463860525}" srcOrd="0" destOrd="0" parTransId="{ACB66111-DE3E-4F21-8318-54521C10DB19}" sibTransId="{8D2BD940-AE20-4264-8AE7-787926E75A3E}"/>
    <dgm:cxn modelId="{FA36180E-6507-47D4-B574-ED28D2721580}" srcId="{939BEA80-C08A-49A3-8D0E-3CEAA054C36B}" destId="{EA509AC3-D94D-4A58-830F-981AFD1C48C3}" srcOrd="1" destOrd="0" parTransId="{633D0724-5A7C-48C6-81F8-033DEC424CBD}" sibTransId="{A08E4118-DF31-4290-80D3-1D89234FD532}"/>
    <dgm:cxn modelId="{E2479AA8-C69C-456E-917B-8EBEDD9946D4}" type="presOf" srcId="{D0F7B389-7B9B-45A3-9623-5DBFF8C7BF68}" destId="{0FA77B7E-D5AD-4A2B-9A12-BD1E524DC4D8}" srcOrd="0" destOrd="3" presId="urn:microsoft.com/office/officeart/2005/8/layout/hList6"/>
    <dgm:cxn modelId="{5F584CD0-7435-4DDD-86CB-5E8A48EE9C2D}" type="presOf" srcId="{837E81CD-B3D8-4796-B3B6-3CA1A999F01D}" destId="{7428C589-4261-4FE7-8B2B-4BB3A263F98A}" srcOrd="0" destOrd="2" presId="urn:microsoft.com/office/officeart/2005/8/layout/hList6"/>
    <dgm:cxn modelId="{5BEC0046-B27B-40CF-AF65-481E65555875}" srcId="{939BEA80-C08A-49A3-8D0E-3CEAA054C36B}" destId="{2065CCA9-E487-44B9-BFD7-9F340493709F}" srcOrd="0" destOrd="0" parTransId="{54B869E7-CBA7-4850-A2BC-902E9137D6BA}" sibTransId="{89B0ADBB-0D97-47E2-BA1A-CC8D4D86E5FD}"/>
    <dgm:cxn modelId="{9CEC80A8-EBA4-4480-AA97-ADF725153F9F}" type="presOf" srcId="{17C1D08D-ECA2-4D85-8B88-AE57D83BEE10}" destId="{FA45CD18-8668-4865-AEFE-D5B2A14895D1}" srcOrd="0" destOrd="0" presId="urn:microsoft.com/office/officeart/2005/8/layout/hList6"/>
    <dgm:cxn modelId="{C8D03A02-FE9E-4C5E-B2A1-96F35B61B03B}" type="presOf" srcId="{7C1BC1DD-44C8-42DE-8286-942EE83272CF}" destId="{7428C589-4261-4FE7-8B2B-4BB3A263F98A}" srcOrd="0" destOrd="4" presId="urn:microsoft.com/office/officeart/2005/8/layout/hList6"/>
    <dgm:cxn modelId="{700D79D7-64F6-4427-9E17-6A31E290FEDD}" type="presOf" srcId="{B4CA0CEF-33B3-42C2-8097-B920B4AD3A6D}" destId="{0FA77B7E-D5AD-4A2B-9A12-BD1E524DC4D8}" srcOrd="0" destOrd="4" presId="urn:microsoft.com/office/officeart/2005/8/layout/hList6"/>
    <dgm:cxn modelId="{B847BB3A-4094-4086-9B20-089B62B0BC50}" type="presOf" srcId="{939BEA80-C08A-49A3-8D0E-3CEAA054C36B}" destId="{0FA77B7E-D5AD-4A2B-9A12-BD1E524DC4D8}" srcOrd="0" destOrd="0" presId="urn:microsoft.com/office/officeart/2005/8/layout/hList6"/>
    <dgm:cxn modelId="{2B9772C9-1369-4A5E-9122-07AE9EEF7B20}" srcId="{C389E958-FA0B-46CB-98E2-6CB463860525}" destId="{45DD31EA-496D-4EA5-97ED-A29947076856}" srcOrd="8" destOrd="0" parTransId="{8C254D00-7D6C-4629-9920-0815C1AC4EBA}" sibTransId="{6CF2F418-FD9D-4DA5-939D-DD4BF4B39205}"/>
    <dgm:cxn modelId="{9D106E82-069E-43AC-BDEC-FB6FDC9004F5}" srcId="{C389E958-FA0B-46CB-98E2-6CB463860525}" destId="{B59743B7-3DA2-49DE-9B14-48394A9B2BFD}" srcOrd="6" destOrd="0" parTransId="{28076AB9-511F-4713-9DEC-97DC9C0D2135}" sibTransId="{FFDD44F6-0C93-4F21-8B1A-86F373B0B13A}"/>
    <dgm:cxn modelId="{E1A2F560-D501-4519-82DF-6B579E09DB08}" type="presOf" srcId="{C389E958-FA0B-46CB-98E2-6CB463860525}" destId="{7428C589-4261-4FE7-8B2B-4BB3A263F98A}" srcOrd="0" destOrd="0" presId="urn:microsoft.com/office/officeart/2005/8/layout/hList6"/>
    <dgm:cxn modelId="{18710B60-11D0-4B66-8C84-8626ABBE89F8}" srcId="{C389E958-FA0B-46CB-98E2-6CB463860525}" destId="{C3643CD0-C61F-44AC-9487-3B4C934969CC}" srcOrd="7" destOrd="0" parTransId="{2C758CBB-3A60-4B79-B20A-91EE362E8F5D}" sibTransId="{EAEB6D42-9327-4FD8-B214-5DF356EB4E84}"/>
    <dgm:cxn modelId="{A96F77BD-DEC2-4DD9-9A58-BE99E39159D9}" srcId="{939BEA80-C08A-49A3-8D0E-3CEAA054C36B}" destId="{B4CA0CEF-33B3-42C2-8097-B920B4AD3A6D}" srcOrd="3" destOrd="0" parTransId="{CB01E423-BE44-4703-912D-ACF9AFE0C867}" sibTransId="{A638CA28-A22A-4CEC-9A51-B7E031F1D30A}"/>
    <dgm:cxn modelId="{259024B1-CA14-4BB8-AD6C-7DD0B4188974}" srcId="{C389E958-FA0B-46CB-98E2-6CB463860525}" destId="{7D6889D9-87E3-40C4-8E36-131BF4A83109}" srcOrd="5" destOrd="0" parTransId="{9957E0CA-BFFD-4090-9FBC-FC4BEA7554D5}" sibTransId="{A190C37F-8990-49EA-8EE9-417790D2799D}"/>
    <dgm:cxn modelId="{1BA60CEA-A6F9-45CA-BF66-5ADF67B6F1A5}" srcId="{C389E958-FA0B-46CB-98E2-6CB463860525}" destId="{837E81CD-B3D8-4796-B3B6-3CA1A999F01D}" srcOrd="1" destOrd="0" parTransId="{B3723A4F-93C1-4994-9B8F-BD3F45B5F671}" sibTransId="{41F75BEA-9EAC-49B4-AF12-5A47952CB90D}"/>
    <dgm:cxn modelId="{0BDE31BB-F19A-4246-B963-9D8CF2DD9D78}" srcId="{939BEA80-C08A-49A3-8D0E-3CEAA054C36B}" destId="{93924B7D-0300-4C05-AEA4-68FB8B7C9513}" srcOrd="4" destOrd="0" parTransId="{7CF74878-3233-4B8A-B932-725D632B8CBF}" sibTransId="{6E82EF72-1349-4D50-BD3B-5BFA9D51271A}"/>
    <dgm:cxn modelId="{28B775AB-6EFE-471C-B393-3D150072650D}" type="presOf" srcId="{C3643CD0-C61F-44AC-9487-3B4C934969CC}" destId="{7428C589-4261-4FE7-8B2B-4BB3A263F98A}" srcOrd="0" destOrd="8" presId="urn:microsoft.com/office/officeart/2005/8/layout/hList6"/>
    <dgm:cxn modelId="{86AC7287-4077-4682-9366-F405E0FD5729}" srcId="{324D6EE5-7D5C-4D68-8A23-939ED685CA93}" destId="{939BEA80-C08A-49A3-8D0E-3CEAA054C36B}" srcOrd="2" destOrd="0" parTransId="{291F239F-B27A-4E99-9400-C28EEB432D71}" sibTransId="{CBC63A5A-196D-42CC-93FC-D9E6B475AA74}"/>
    <dgm:cxn modelId="{5BFDB121-68C7-4451-9860-6B5C8CFD832F}" type="presOf" srcId="{6E86E00C-0569-48DB-9DC4-11F0B8F2706B}" destId="{FA45CD18-8668-4865-AEFE-D5B2A14895D1}" srcOrd="0" destOrd="1" presId="urn:microsoft.com/office/officeart/2005/8/layout/hList6"/>
    <dgm:cxn modelId="{A5C20415-B949-4029-A2EC-EB4DE952C98F}" type="presOf" srcId="{7D6889D9-87E3-40C4-8E36-131BF4A83109}" destId="{7428C589-4261-4FE7-8B2B-4BB3A263F98A}" srcOrd="0" destOrd="6" presId="urn:microsoft.com/office/officeart/2005/8/layout/hList6"/>
    <dgm:cxn modelId="{E8113F18-9D8E-4FB7-9068-EE6FD733D201}" type="presOf" srcId="{3AF3CFB0-FFFA-482D-B6D9-7B254D460EF6}" destId="{FA45CD18-8668-4865-AEFE-D5B2A14895D1}" srcOrd="0" destOrd="2" presId="urn:microsoft.com/office/officeart/2005/8/layout/hList6"/>
    <dgm:cxn modelId="{33A56BEA-0C27-498C-BBC2-292D6D9E1BC8}" type="presOf" srcId="{EA509AC3-D94D-4A58-830F-981AFD1C48C3}" destId="{0FA77B7E-D5AD-4A2B-9A12-BD1E524DC4D8}" srcOrd="0" destOrd="2" presId="urn:microsoft.com/office/officeart/2005/8/layout/hList6"/>
    <dgm:cxn modelId="{58EC4433-9DE5-4941-9540-2D152BF6CEDC}" srcId="{17C1D08D-ECA2-4D85-8B88-AE57D83BEE10}" destId="{6E86E00C-0569-48DB-9DC4-11F0B8F2706B}" srcOrd="0" destOrd="0" parTransId="{06B2CA2F-ECF9-4047-9984-8C119AD08235}" sibTransId="{BCBF52C0-EF54-4F8D-8614-8DA90F5BB07E}"/>
    <dgm:cxn modelId="{167FBF7C-6C94-45D5-BB16-E64C4AA27016}" srcId="{17C1D08D-ECA2-4D85-8B88-AE57D83BEE10}" destId="{05A223F1-9278-4809-8D6D-7B2051EF6F67}" srcOrd="2" destOrd="0" parTransId="{CF562AFD-6455-4D1C-9E30-A2B44A52C626}" sibTransId="{61799990-6581-4C73-89F0-522457E8153C}"/>
    <dgm:cxn modelId="{8C2D7459-FB55-4636-94CA-8E9591E221DA}" type="presOf" srcId="{2065CCA9-E487-44B9-BFD7-9F340493709F}" destId="{0FA77B7E-D5AD-4A2B-9A12-BD1E524DC4D8}" srcOrd="0" destOrd="1" presId="urn:microsoft.com/office/officeart/2005/8/layout/hList6"/>
    <dgm:cxn modelId="{24237EB9-436B-4B3D-898E-FD7E83564D37}" type="presOf" srcId="{4B73AC42-88BA-4A18-A881-6C64A0ADF8F4}" destId="{7428C589-4261-4FE7-8B2B-4BB3A263F98A}" srcOrd="0" destOrd="3" presId="urn:microsoft.com/office/officeart/2005/8/layout/hList6"/>
    <dgm:cxn modelId="{44AC6F7F-9FEF-4BEC-853D-3449538F38EE}" type="presOf" srcId="{324D6EE5-7D5C-4D68-8A23-939ED685CA93}" destId="{36174873-966D-4EED-A3B8-5967DB6E53EE}" srcOrd="0" destOrd="0" presId="urn:microsoft.com/office/officeart/2005/8/layout/hList6"/>
    <dgm:cxn modelId="{A5E20D73-C7FB-4F0E-A6DC-2B8FAF27A44A}" srcId="{17C1D08D-ECA2-4D85-8B88-AE57D83BEE10}" destId="{3AF3CFB0-FFFA-482D-B6D9-7B254D460EF6}" srcOrd="1" destOrd="0" parTransId="{347E9C7E-F750-4A74-BFA0-A3821475C2EE}" sibTransId="{1291CA73-9F7B-4474-B25B-0C158A45DA9A}"/>
    <dgm:cxn modelId="{1BF44EE6-B03D-4959-9DAC-B8095EB8D263}" srcId="{17C1D08D-ECA2-4D85-8B88-AE57D83BEE10}" destId="{5E9D22FE-1BB3-4FD7-9CCA-11D9E5BBCDF8}" srcOrd="3" destOrd="0" parTransId="{475A27D3-EAA6-4A7B-85AC-66B1B6A53B68}" sibTransId="{AE803962-A5F6-489B-B6D7-32B599734FAD}"/>
    <dgm:cxn modelId="{C50A38FE-3866-4B49-B122-D44A3EE0BA88}" type="presOf" srcId="{F7C15589-F4A7-4ECF-9ED3-9F4CC74C5374}" destId="{0FA77B7E-D5AD-4A2B-9A12-BD1E524DC4D8}" srcOrd="0" destOrd="6" presId="urn:microsoft.com/office/officeart/2005/8/layout/hList6"/>
    <dgm:cxn modelId="{56F6F466-A71F-4E9F-9D8A-DAA5234813D4}" srcId="{C389E958-FA0B-46CB-98E2-6CB463860525}" destId="{4B73AC42-88BA-4A18-A881-6C64A0ADF8F4}" srcOrd="2" destOrd="0" parTransId="{7E13D41A-225E-4866-9D07-F289C8472813}" sibTransId="{0B8B8AA9-1200-4F8C-83CE-97A62E73C973}"/>
    <dgm:cxn modelId="{65E69CE0-A346-414C-98A8-A3DBDE75F2C9}" srcId="{17C1D08D-ECA2-4D85-8B88-AE57D83BEE10}" destId="{5D7476E6-59E4-4679-90A7-2280C3B274B8}" srcOrd="4" destOrd="0" parTransId="{8E86C3E4-A217-477F-A2FC-4543B356E40F}" sibTransId="{7F827C8F-FFBF-4F7B-821F-4BE77D457AFC}"/>
    <dgm:cxn modelId="{1E3E3691-E507-4572-8EE6-3792A3CD63DD}" type="presOf" srcId="{5E9D22FE-1BB3-4FD7-9CCA-11D9E5BBCDF8}" destId="{FA45CD18-8668-4865-AEFE-D5B2A14895D1}" srcOrd="0" destOrd="4" presId="urn:microsoft.com/office/officeart/2005/8/layout/hList6"/>
    <dgm:cxn modelId="{8148C627-09CC-4F83-8840-0938EFB6C482}" srcId="{324D6EE5-7D5C-4D68-8A23-939ED685CA93}" destId="{17C1D08D-ECA2-4D85-8B88-AE57D83BEE10}" srcOrd="1" destOrd="0" parTransId="{7B42C185-838B-4B2F-BB76-01F5BD73D115}" sibTransId="{2C5986D0-10CD-49F0-B932-076F7FA8F592}"/>
    <dgm:cxn modelId="{B724B7DA-1AB4-4A91-A250-3419A0D33332}" srcId="{C389E958-FA0B-46CB-98E2-6CB463860525}" destId="{7C1BC1DD-44C8-42DE-8286-942EE83272CF}" srcOrd="3" destOrd="0" parTransId="{B6DB3ACC-5B03-4206-ACC0-C33B3D9BFBA3}" sibTransId="{671794AF-EFDD-43F7-A743-DDED3C07CB27}"/>
    <dgm:cxn modelId="{05C5C173-81B5-4538-B068-787928C8B4DF}" type="presOf" srcId="{21F6BF57-282F-4697-9A26-D7B57E1B0007}" destId="{7428C589-4261-4FE7-8B2B-4BB3A263F98A}" srcOrd="0" destOrd="1" presId="urn:microsoft.com/office/officeart/2005/8/layout/hList6"/>
    <dgm:cxn modelId="{A7949BF0-C6DE-4F55-9890-C1B4BA9C20A7}" srcId="{939BEA80-C08A-49A3-8D0E-3CEAA054C36B}" destId="{D0F7B389-7B9B-45A3-9623-5DBFF8C7BF68}" srcOrd="2" destOrd="0" parTransId="{79B91CB8-6A7E-4EF1-9174-DB79DFEA0E56}" sibTransId="{A33D8B1E-38F4-4988-954E-196142472131}"/>
    <dgm:cxn modelId="{95381509-9251-4FD4-8F4D-272E9268E07E}" srcId="{C389E958-FA0B-46CB-98E2-6CB463860525}" destId="{0AB5E9C4-D352-4FFA-8105-693B0F3BB7BD}" srcOrd="4" destOrd="0" parTransId="{5CCD6C01-3D79-4C91-9136-441D7C1ADDEF}" sibTransId="{3C791524-C42A-4750-9652-C6F343A825C1}"/>
    <dgm:cxn modelId="{7FCDCFE1-8AAF-4E98-8F27-0C331BE3DC12}" srcId="{939BEA80-C08A-49A3-8D0E-3CEAA054C36B}" destId="{F7C15589-F4A7-4ECF-9ED3-9F4CC74C5374}" srcOrd="5" destOrd="0" parTransId="{C4C4D1CB-8FE0-44DE-AB65-A0CB583F80C8}" sibTransId="{111C13A5-B5D3-47B5-8DED-B1ECEF89CB5C}"/>
    <dgm:cxn modelId="{24F5D09F-5A3F-4ED7-9F65-F3E8CFD5A3AD}" type="presOf" srcId="{5D7476E6-59E4-4679-90A7-2280C3B274B8}" destId="{FA45CD18-8668-4865-AEFE-D5B2A14895D1}" srcOrd="0" destOrd="5" presId="urn:microsoft.com/office/officeart/2005/8/layout/hList6"/>
    <dgm:cxn modelId="{7E55B5C9-7CF0-4141-AB73-8BAD9F77956C}" type="presOf" srcId="{B59743B7-3DA2-49DE-9B14-48394A9B2BFD}" destId="{7428C589-4261-4FE7-8B2B-4BB3A263F98A}" srcOrd="0" destOrd="7" presId="urn:microsoft.com/office/officeart/2005/8/layout/hList6"/>
    <dgm:cxn modelId="{6485E614-ED30-42D6-8CC1-2088C180FDEE}" type="presParOf" srcId="{36174873-966D-4EED-A3B8-5967DB6E53EE}" destId="{7428C589-4261-4FE7-8B2B-4BB3A263F98A}" srcOrd="0" destOrd="0" presId="urn:microsoft.com/office/officeart/2005/8/layout/hList6"/>
    <dgm:cxn modelId="{94AC9439-1384-46CA-856C-A2F6A6ADDF71}" type="presParOf" srcId="{36174873-966D-4EED-A3B8-5967DB6E53EE}" destId="{CDFE6DE5-9C18-4835-AE79-2F3C2B7452A9}" srcOrd="1" destOrd="0" presId="urn:microsoft.com/office/officeart/2005/8/layout/hList6"/>
    <dgm:cxn modelId="{BEAEA5BA-09A5-4841-BFF3-E683830F0C3F}" type="presParOf" srcId="{36174873-966D-4EED-A3B8-5967DB6E53EE}" destId="{FA45CD18-8668-4865-AEFE-D5B2A14895D1}" srcOrd="2" destOrd="0" presId="urn:microsoft.com/office/officeart/2005/8/layout/hList6"/>
    <dgm:cxn modelId="{481123D9-09AB-4008-A3DA-5BF37D0A928A}" type="presParOf" srcId="{36174873-966D-4EED-A3B8-5967DB6E53EE}" destId="{C53B016D-0C15-4F3D-857D-7D8F7D59CC6A}" srcOrd="3" destOrd="0" presId="urn:microsoft.com/office/officeart/2005/8/layout/hList6"/>
    <dgm:cxn modelId="{37518F84-0AFB-473E-B50B-7F3F2A8D2346}" type="presParOf" srcId="{36174873-966D-4EED-A3B8-5967DB6E53EE}" destId="{0FA77B7E-D5AD-4A2B-9A12-BD1E524DC4D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8C589-4261-4FE7-8B2B-4BB3A263F98A}">
      <dsp:nvSpPr>
        <dsp:cNvPr id="0" name=""/>
        <dsp:cNvSpPr/>
      </dsp:nvSpPr>
      <dsp:spPr>
        <a:xfrm rot="16200000">
          <a:off x="-1349722" y="1350764"/>
          <a:ext cx="5410200" cy="2708671"/>
        </a:xfrm>
        <a:prstGeom prst="flowChartManualOperation">
          <a:avLst/>
        </a:prstGeom>
        <a:solidFill>
          <a:schemeClr val="tx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977900">
            <a:lnSpc>
              <a:spcPct val="90000"/>
            </a:lnSpc>
            <a:spcBef>
              <a:spcPct val="0"/>
            </a:spcBef>
            <a:spcAft>
              <a:spcPct val="35000"/>
            </a:spcAft>
          </a:pPr>
          <a:r>
            <a:rPr lang="en-US" sz="2200" b="1" u="sng" kern="1200" dirty="0" smtClean="0">
              <a:solidFill>
                <a:srgbClr val="FFFF00"/>
              </a:solidFill>
            </a:rPr>
            <a:t>HOST FACTORS</a:t>
          </a:r>
          <a:endParaRPr lang="en-US" sz="2200" b="1" u="sng" kern="1200" dirty="0">
            <a:solidFill>
              <a:srgbClr val="FFFF00"/>
            </a:solidFill>
          </a:endParaRPr>
        </a:p>
        <a:p>
          <a:pPr marL="171450" lvl="1" indent="-171450" algn="l" defTabSz="800100">
            <a:lnSpc>
              <a:spcPct val="100000"/>
            </a:lnSpc>
            <a:spcBef>
              <a:spcPct val="0"/>
            </a:spcBef>
            <a:spcAft>
              <a:spcPct val="15000"/>
            </a:spcAft>
            <a:buChar char="••"/>
          </a:pPr>
          <a:r>
            <a:rPr lang="en-US" sz="1800" kern="1200" dirty="0" smtClean="0">
              <a:solidFill>
                <a:schemeClr val="bg1"/>
              </a:solidFill>
            </a:rPr>
            <a:t>AGE</a:t>
          </a:r>
          <a:endParaRPr lang="en-US" sz="1800" kern="1200" dirty="0">
            <a:solidFill>
              <a:schemeClr val="bg1"/>
            </a:solidFill>
          </a:endParaRPr>
        </a:p>
        <a:p>
          <a:pPr marL="171450" lvl="1" indent="-171450" algn="l" defTabSz="800100">
            <a:lnSpc>
              <a:spcPct val="100000"/>
            </a:lnSpc>
            <a:spcBef>
              <a:spcPct val="0"/>
            </a:spcBef>
            <a:spcAft>
              <a:spcPct val="15000"/>
            </a:spcAft>
            <a:buChar char="••"/>
          </a:pPr>
          <a:r>
            <a:rPr lang="en-US" sz="1800" kern="1200" smtClean="0">
              <a:solidFill>
                <a:schemeClr val="bg1"/>
              </a:solidFill>
            </a:rPr>
            <a:t>SEX</a:t>
          </a:r>
          <a:endParaRPr lang="en-US" sz="1800" kern="1200" dirty="0">
            <a:solidFill>
              <a:schemeClr val="bg1"/>
            </a:solidFill>
          </a:endParaRPr>
        </a:p>
        <a:p>
          <a:pPr marL="171450" lvl="1" indent="-171450" algn="l" defTabSz="800100">
            <a:lnSpc>
              <a:spcPct val="100000"/>
            </a:lnSpc>
            <a:spcBef>
              <a:spcPct val="0"/>
            </a:spcBef>
            <a:spcAft>
              <a:spcPct val="15000"/>
            </a:spcAft>
            <a:buChar char="••"/>
          </a:pPr>
          <a:r>
            <a:rPr lang="en-US" sz="1800" kern="1200" dirty="0" smtClean="0">
              <a:solidFill>
                <a:schemeClr val="bg1"/>
              </a:solidFill>
            </a:rPr>
            <a:t>ETHNIC VARIATION </a:t>
          </a:r>
          <a:endParaRPr lang="en-US" sz="1800" kern="1200" dirty="0">
            <a:solidFill>
              <a:schemeClr val="bg1"/>
            </a:solidFill>
          </a:endParaRPr>
        </a:p>
        <a:p>
          <a:pPr marL="171450" lvl="1" indent="-171450" algn="l" defTabSz="800100">
            <a:lnSpc>
              <a:spcPct val="100000"/>
            </a:lnSpc>
            <a:spcBef>
              <a:spcPct val="0"/>
            </a:spcBef>
            <a:spcAft>
              <a:spcPct val="15000"/>
            </a:spcAft>
            <a:buChar char="••"/>
          </a:pPr>
          <a:r>
            <a:rPr lang="en-US" sz="1800" kern="1200" smtClean="0">
              <a:solidFill>
                <a:schemeClr val="bg1"/>
              </a:solidFill>
            </a:rPr>
            <a:t>SITE</a:t>
          </a:r>
          <a:endParaRPr lang="en-US" sz="1800" kern="1200" dirty="0">
            <a:solidFill>
              <a:schemeClr val="bg1"/>
            </a:solidFill>
          </a:endParaRPr>
        </a:p>
        <a:p>
          <a:pPr marL="171450" lvl="1" indent="-171450" algn="l" defTabSz="800100">
            <a:lnSpc>
              <a:spcPct val="100000"/>
            </a:lnSpc>
            <a:spcBef>
              <a:spcPct val="0"/>
            </a:spcBef>
            <a:spcAft>
              <a:spcPct val="15000"/>
            </a:spcAft>
            <a:buChar char="••"/>
          </a:pPr>
          <a:r>
            <a:rPr lang="en-US" sz="1800" kern="1200" dirty="0" smtClean="0">
              <a:solidFill>
                <a:schemeClr val="bg1"/>
              </a:solidFill>
            </a:rPr>
            <a:t>NUTRITION AND DIET</a:t>
          </a:r>
          <a:endParaRPr lang="en-US" sz="1800" kern="1200" dirty="0">
            <a:solidFill>
              <a:schemeClr val="bg1"/>
            </a:solidFill>
          </a:endParaRPr>
        </a:p>
        <a:p>
          <a:pPr marL="171450" lvl="1" indent="-171450" algn="l" defTabSz="800100">
            <a:lnSpc>
              <a:spcPct val="100000"/>
            </a:lnSpc>
            <a:spcBef>
              <a:spcPct val="0"/>
            </a:spcBef>
            <a:spcAft>
              <a:spcPct val="15000"/>
            </a:spcAft>
            <a:buChar char="••"/>
          </a:pPr>
          <a:r>
            <a:rPr lang="en-US" sz="1800" kern="1200" dirty="0" smtClean="0">
              <a:solidFill>
                <a:schemeClr val="bg1"/>
              </a:solidFill>
            </a:rPr>
            <a:t>FAMILIAL AND GENETIC PREDISPOSITION</a:t>
          </a:r>
          <a:endParaRPr lang="en-US" sz="1800" kern="1200" dirty="0">
            <a:solidFill>
              <a:schemeClr val="bg1"/>
            </a:solidFill>
          </a:endParaRPr>
        </a:p>
        <a:p>
          <a:pPr marL="171450" lvl="1" indent="-171450" algn="l" defTabSz="800100">
            <a:lnSpc>
              <a:spcPct val="100000"/>
            </a:lnSpc>
            <a:spcBef>
              <a:spcPct val="0"/>
            </a:spcBef>
            <a:spcAft>
              <a:spcPct val="15000"/>
            </a:spcAft>
            <a:buChar char="••"/>
          </a:pPr>
          <a:r>
            <a:rPr lang="en-US" sz="1800" kern="1200" dirty="0" smtClean="0">
              <a:solidFill>
                <a:schemeClr val="bg1"/>
              </a:solidFill>
            </a:rPr>
            <a:t>OCCUPATION</a:t>
          </a:r>
          <a:endParaRPr lang="en-US" sz="1800" kern="1200" dirty="0">
            <a:solidFill>
              <a:schemeClr val="bg1"/>
            </a:solidFill>
          </a:endParaRPr>
        </a:p>
        <a:p>
          <a:pPr marL="171450" lvl="1" indent="-171450" algn="l" defTabSz="800100">
            <a:lnSpc>
              <a:spcPct val="100000"/>
            </a:lnSpc>
            <a:spcBef>
              <a:spcPct val="0"/>
            </a:spcBef>
            <a:spcAft>
              <a:spcPct val="15000"/>
            </a:spcAft>
            <a:buChar char="••"/>
          </a:pPr>
          <a:r>
            <a:rPr lang="en-US" sz="1800" kern="1200" dirty="0" smtClean="0">
              <a:solidFill>
                <a:schemeClr val="bg1"/>
              </a:solidFill>
            </a:rPr>
            <a:t>USE OF TOBACCO</a:t>
          </a:r>
          <a:endParaRPr lang="en-US" sz="1800" kern="1200" dirty="0">
            <a:solidFill>
              <a:schemeClr val="bg1"/>
            </a:solidFill>
          </a:endParaRPr>
        </a:p>
        <a:p>
          <a:pPr marL="171450" lvl="1" indent="-171450" algn="l" defTabSz="800100">
            <a:lnSpc>
              <a:spcPct val="100000"/>
            </a:lnSpc>
            <a:spcBef>
              <a:spcPct val="0"/>
            </a:spcBef>
            <a:spcAft>
              <a:spcPct val="15000"/>
            </a:spcAft>
            <a:buChar char="••"/>
          </a:pPr>
          <a:r>
            <a:rPr lang="en-US" sz="1800" kern="1200" dirty="0" smtClean="0">
              <a:solidFill>
                <a:schemeClr val="bg1"/>
              </a:solidFill>
            </a:rPr>
            <a:t>USE OF ALCOHOL</a:t>
          </a:r>
          <a:endParaRPr lang="en-US" sz="1800" kern="1200" dirty="0">
            <a:solidFill>
              <a:schemeClr val="bg1"/>
            </a:solidFill>
          </a:endParaRPr>
        </a:p>
      </dsp:txBody>
      <dsp:txXfrm rot="5400000">
        <a:off x="1042" y="1082040"/>
        <a:ext cx="2708671" cy="3246120"/>
      </dsp:txXfrm>
    </dsp:sp>
    <dsp:sp modelId="{FA45CD18-8668-4865-AEFE-D5B2A14895D1}">
      <dsp:nvSpPr>
        <dsp:cNvPr id="0" name=""/>
        <dsp:cNvSpPr/>
      </dsp:nvSpPr>
      <dsp:spPr>
        <a:xfrm rot="16200000">
          <a:off x="1562100" y="1350764"/>
          <a:ext cx="5410200" cy="2708671"/>
        </a:xfrm>
        <a:prstGeom prst="flowChartManualOperation">
          <a:avLst/>
        </a:prstGeom>
        <a:solidFill>
          <a:schemeClr val="accent2">
            <a:lumMod val="50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0" tIns="0" rIns="146320" bIns="0" numCol="1" spcCol="1270" anchor="t" anchorCtr="0">
          <a:noAutofit/>
        </a:bodyPr>
        <a:lstStyle/>
        <a:p>
          <a:pPr lvl="0" algn="l" defTabSz="1022350">
            <a:lnSpc>
              <a:spcPct val="90000"/>
            </a:lnSpc>
            <a:spcBef>
              <a:spcPct val="0"/>
            </a:spcBef>
            <a:spcAft>
              <a:spcPct val="35000"/>
            </a:spcAft>
          </a:pPr>
          <a:r>
            <a:rPr lang="en-US" sz="2300" b="1" u="sng" kern="1200" dirty="0" smtClean="0">
              <a:solidFill>
                <a:srgbClr val="FFFF00"/>
              </a:solidFill>
            </a:rPr>
            <a:t>AGENT FACTORS</a:t>
          </a:r>
          <a:endParaRPr lang="en-US" sz="2300" b="1" u="sng" kern="1200" dirty="0">
            <a:solidFill>
              <a:srgbClr val="FFFF00"/>
            </a:solidFill>
          </a:endParaRPr>
        </a:p>
        <a:p>
          <a:pPr marL="171450" lvl="1" indent="-171450" algn="l" defTabSz="800100">
            <a:lnSpc>
              <a:spcPct val="90000"/>
            </a:lnSpc>
            <a:spcBef>
              <a:spcPct val="0"/>
            </a:spcBef>
            <a:spcAft>
              <a:spcPct val="15000"/>
            </a:spcAft>
            <a:buChar char="••"/>
          </a:pPr>
          <a:r>
            <a:rPr lang="en-US" sz="1800" kern="1200" dirty="0" smtClean="0">
              <a:solidFill>
                <a:schemeClr val="bg1"/>
              </a:solidFill>
            </a:rPr>
            <a:t>PHYSICAL AGENTS</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US" sz="1800" kern="1200" dirty="0" smtClean="0">
              <a:solidFill>
                <a:schemeClr val="bg1"/>
              </a:solidFill>
            </a:rPr>
            <a:t>CHEMICAL AGENTS</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US" sz="1800" kern="1200" dirty="0" smtClean="0">
              <a:solidFill>
                <a:schemeClr val="bg1"/>
              </a:solidFill>
            </a:rPr>
            <a:t>MECHANICAL AGENTS</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US" sz="1800" kern="1200" dirty="0" smtClean="0">
              <a:solidFill>
                <a:schemeClr val="bg1"/>
              </a:solidFill>
            </a:rPr>
            <a:t>BIOLOGICAL AGENTS</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US" sz="1800" kern="1200" dirty="0" smtClean="0">
              <a:solidFill>
                <a:schemeClr val="bg1"/>
              </a:solidFill>
            </a:rPr>
            <a:t>NUTRITIONAL AGENTS</a:t>
          </a:r>
          <a:endParaRPr lang="en-US" sz="1800" kern="1200" dirty="0">
            <a:solidFill>
              <a:schemeClr val="bg1"/>
            </a:solidFill>
          </a:endParaRPr>
        </a:p>
      </dsp:txBody>
      <dsp:txXfrm rot="5400000">
        <a:off x="2912864" y="1082040"/>
        <a:ext cx="2708671" cy="3246120"/>
      </dsp:txXfrm>
    </dsp:sp>
    <dsp:sp modelId="{0FA77B7E-D5AD-4A2B-9A12-BD1E524DC4D8}">
      <dsp:nvSpPr>
        <dsp:cNvPr id="0" name=""/>
        <dsp:cNvSpPr/>
      </dsp:nvSpPr>
      <dsp:spPr>
        <a:xfrm rot="16200000">
          <a:off x="4473922" y="1350764"/>
          <a:ext cx="5410200" cy="2708671"/>
        </a:xfrm>
        <a:prstGeom prst="flowChartManualOperation">
          <a:avLst/>
        </a:prstGeom>
        <a:solidFill>
          <a:schemeClr val="accent4">
            <a:lumMod val="50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0" tIns="0" rIns="146320" bIns="0" numCol="1" spcCol="1270" anchor="t" anchorCtr="0">
          <a:noAutofit/>
        </a:bodyPr>
        <a:lstStyle/>
        <a:p>
          <a:pPr lvl="0" algn="l" defTabSz="1022350">
            <a:lnSpc>
              <a:spcPct val="90000"/>
            </a:lnSpc>
            <a:spcBef>
              <a:spcPct val="0"/>
            </a:spcBef>
            <a:spcAft>
              <a:spcPct val="35000"/>
            </a:spcAft>
          </a:pPr>
          <a:r>
            <a:rPr lang="en-US" sz="2300" b="1" u="sng" kern="1200" dirty="0" smtClean="0">
              <a:solidFill>
                <a:srgbClr val="FFFF00"/>
              </a:solidFill>
            </a:rPr>
            <a:t>ENVIRONMENTAL FACTORS</a:t>
          </a:r>
          <a:endParaRPr lang="en-US" sz="2300" b="1" u="sng" kern="1200" dirty="0">
            <a:solidFill>
              <a:srgbClr val="FFFF00"/>
            </a:solidFill>
          </a:endParaRPr>
        </a:p>
        <a:p>
          <a:pPr marL="171450" lvl="1" indent="-171450" algn="l" defTabSz="800100">
            <a:lnSpc>
              <a:spcPct val="90000"/>
            </a:lnSpc>
            <a:spcBef>
              <a:spcPct val="0"/>
            </a:spcBef>
            <a:spcAft>
              <a:spcPct val="15000"/>
            </a:spcAft>
            <a:buChar char="••"/>
          </a:pPr>
          <a:r>
            <a:rPr lang="en-US" sz="1800" kern="1200" dirty="0" smtClean="0">
              <a:solidFill>
                <a:schemeClr val="bg1"/>
              </a:solidFill>
            </a:rPr>
            <a:t>AIR POLLUTION</a:t>
          </a:r>
          <a:endParaRPr lang="en-US" sz="1800" kern="1200" dirty="0">
            <a:solidFill>
              <a:schemeClr val="bg1"/>
            </a:solidFill>
          </a:endParaRPr>
        </a:p>
        <a:p>
          <a:pPr marL="171450" lvl="1" indent="-171450" algn="l" defTabSz="800100">
            <a:lnSpc>
              <a:spcPct val="90000"/>
            </a:lnSpc>
            <a:spcBef>
              <a:spcPct val="0"/>
            </a:spcBef>
            <a:spcAft>
              <a:spcPct val="15000"/>
            </a:spcAft>
            <a:buChar char="••"/>
          </a:pP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US" sz="1800" kern="1200" dirty="0" smtClean="0">
              <a:solidFill>
                <a:schemeClr val="bg1"/>
              </a:solidFill>
            </a:rPr>
            <a:t>INDUSTRIALIZATION</a:t>
          </a:r>
          <a:endParaRPr lang="en-US" sz="1800" kern="1200" dirty="0">
            <a:solidFill>
              <a:schemeClr val="bg1"/>
            </a:solidFill>
          </a:endParaRPr>
        </a:p>
        <a:p>
          <a:pPr marL="171450" lvl="1" indent="-171450" algn="l" defTabSz="800100">
            <a:lnSpc>
              <a:spcPct val="90000"/>
            </a:lnSpc>
            <a:spcBef>
              <a:spcPct val="0"/>
            </a:spcBef>
            <a:spcAft>
              <a:spcPct val="15000"/>
            </a:spcAft>
            <a:buChar char="••"/>
          </a:pP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US" sz="1800" kern="1200" dirty="0" smtClean="0">
              <a:solidFill>
                <a:schemeClr val="bg1"/>
              </a:solidFill>
            </a:rPr>
            <a:t>OCCUPATIONAL ENVIRONMENT</a:t>
          </a:r>
          <a:endParaRPr lang="en-US" sz="1800" kern="1200" dirty="0">
            <a:solidFill>
              <a:schemeClr val="bg1"/>
            </a:solidFill>
          </a:endParaRPr>
        </a:p>
        <a:p>
          <a:pPr marL="171450" lvl="1" indent="-171450" algn="l" defTabSz="800100">
            <a:lnSpc>
              <a:spcPct val="90000"/>
            </a:lnSpc>
            <a:spcBef>
              <a:spcPct val="0"/>
            </a:spcBef>
            <a:spcAft>
              <a:spcPct val="15000"/>
            </a:spcAft>
            <a:buChar char="••"/>
          </a:pPr>
          <a:endParaRPr lang="en-US" sz="1800" kern="1200" dirty="0"/>
        </a:p>
      </dsp:txBody>
      <dsp:txXfrm rot="5400000">
        <a:off x="5824686" y="1082040"/>
        <a:ext cx="2708671" cy="324612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FB5B21-DADD-4EF1-80F5-82E6007D5EA0}" type="datetimeFigureOut">
              <a:rPr lang="en-US" smtClean="0"/>
              <a:pPr/>
              <a:t>6/30/2018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C50ACD-620B-4A1A-8BB4-43A9D0787BE0}" type="slidenum">
              <a:rPr lang="en-US" smtClean="0"/>
              <a:pPr/>
              <a:t>‹#›</a:t>
            </a:fld>
            <a:endParaRPr lang="en-US"/>
          </a:p>
        </p:txBody>
      </p:sp>
    </p:spTree>
    <p:extLst>
      <p:ext uri="{BB962C8B-B14F-4D97-AF65-F5344CB8AC3E}">
        <p14:creationId xmlns:p14="http://schemas.microsoft.com/office/powerpoint/2010/main" val="266714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p:cNvSpPr>
            <a:spLocks noGrp="1" noChangeArrowheads="1"/>
          </p:cNvSpPr>
          <p:nvPr>
            <p:ph type="sldNum" sz="quarter" idx="5"/>
          </p:nvPr>
        </p:nvSpPr>
        <p:spPr>
          <a:noFill/>
        </p:spPr>
        <p:txBody>
          <a:bodyPr/>
          <a:lstStyle/>
          <a:p>
            <a:fld id="{428361D9-7F92-4776-A12E-B048760BFE0E}" type="slidenum">
              <a:rPr lang="en-US" smtClean="0"/>
              <a:pPr/>
              <a:t>23</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p:cNvSpPr>
            <a:spLocks noGrp="1" noChangeArrowheads="1"/>
          </p:cNvSpPr>
          <p:nvPr>
            <p:ph type="sldNum" sz="quarter" idx="5"/>
          </p:nvPr>
        </p:nvSpPr>
        <p:spPr>
          <a:noFill/>
        </p:spPr>
        <p:txBody>
          <a:bodyPr/>
          <a:lstStyle/>
          <a:p>
            <a:fld id="{95902444-7225-4503-86BF-DDC47C3F45A5}" type="slidenum">
              <a:rPr lang="en-US" smtClean="0"/>
              <a:pPr/>
              <a:t>40</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31"/>
          <p:cNvSpPr>
            <a:spLocks noGrp="1" noChangeArrowheads="1"/>
          </p:cNvSpPr>
          <p:nvPr>
            <p:ph type="sldNum" sz="quarter" idx="5"/>
          </p:nvPr>
        </p:nvSpPr>
        <p:spPr>
          <a:noFill/>
        </p:spPr>
        <p:txBody>
          <a:bodyPr/>
          <a:lstStyle/>
          <a:p>
            <a:fld id="{3F3A5DED-4BA7-4102-9D6B-73ECE53B0AD1}" type="slidenum">
              <a:rPr lang="en-US" smtClean="0"/>
              <a:pPr/>
              <a:t>43</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p:spPr>
        <p:txBody>
          <a:bodyPr/>
          <a:lstStyle/>
          <a:p>
            <a:fld id="{13DCE76D-D3D1-4DFD-978F-8F485440B294}" type="slidenum">
              <a:rPr lang="en-US" smtClean="0"/>
              <a:pPr/>
              <a:t>24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p:spPr>
        <p:txBody>
          <a:bodyPr/>
          <a:lstStyle/>
          <a:p>
            <a:fld id="{A8098891-CB9F-4568-B6A3-D5470221F812}" type="slidenum">
              <a:rPr lang="en-US" smtClean="0"/>
              <a:pPr/>
              <a:t>25</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noFill/>
        </p:spPr>
        <p:txBody>
          <a:bodyPr/>
          <a:lstStyle/>
          <a:p>
            <a:fld id="{21136F40-864F-447F-8231-9FC2684D655C}" type="slidenum">
              <a:rPr lang="en-US" smtClean="0"/>
              <a:pPr/>
              <a:t>26</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p:cNvSpPr>
            <a:spLocks noGrp="1" noChangeArrowheads="1"/>
          </p:cNvSpPr>
          <p:nvPr>
            <p:ph type="sldNum" sz="quarter" idx="5"/>
          </p:nvPr>
        </p:nvSpPr>
        <p:spPr>
          <a:noFill/>
        </p:spPr>
        <p:txBody>
          <a:bodyPr/>
          <a:lstStyle/>
          <a:p>
            <a:fld id="{7EE171BD-E193-49BC-89A7-67B79FF3FDAA}" type="slidenum">
              <a:rPr lang="en-US" smtClean="0"/>
              <a:pPr/>
              <a:t>27</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noFill/>
        </p:spPr>
        <p:txBody>
          <a:bodyPr/>
          <a:lstStyle/>
          <a:p>
            <a:fld id="{785FD34F-CB14-4736-B6D7-AB2075910E30}" type="slidenum">
              <a:rPr lang="en-US" smtClean="0"/>
              <a:pPr/>
              <a:t>28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sabiha</a:t>
            </a:r>
            <a:endParaRPr lang="en-US" dirty="0"/>
          </a:p>
        </p:txBody>
      </p:sp>
      <p:sp>
        <p:nvSpPr>
          <p:cNvPr id="4" name="Slide Number Placeholder 3"/>
          <p:cNvSpPr>
            <a:spLocks noGrp="1"/>
          </p:cNvSpPr>
          <p:nvPr>
            <p:ph type="sldNum" sz="quarter" idx="10"/>
          </p:nvPr>
        </p:nvSpPr>
        <p:spPr/>
        <p:txBody>
          <a:bodyPr/>
          <a:lstStyle/>
          <a:p>
            <a:fld id="{C6C50ACD-620B-4A1A-8BB4-43A9D0787BE0}" type="slidenum">
              <a:rPr lang="en-US" smtClean="0"/>
              <a:pPr/>
              <a:t>31</a:t>
            </a:fld>
            <a:endParaRPr lang="en-US"/>
          </a:p>
        </p:txBody>
      </p:sp>
    </p:spTree>
    <p:extLst>
      <p:ext uri="{BB962C8B-B14F-4D97-AF65-F5344CB8AC3E}">
        <p14:creationId xmlns:p14="http://schemas.microsoft.com/office/powerpoint/2010/main" val="351007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p:spPr>
        <p:txBody>
          <a:bodyPr/>
          <a:lstStyle/>
          <a:p>
            <a:fld id="{87D774F7-54B3-42C7-A5AA-D0556002BAE5}" type="slidenum">
              <a:rPr lang="en-US" smtClean="0"/>
              <a:pPr/>
              <a:t>38</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31"/>
          <p:cNvSpPr>
            <a:spLocks noGrp="1" noChangeArrowheads="1"/>
          </p:cNvSpPr>
          <p:nvPr>
            <p:ph type="sldNum" sz="quarter" idx="5"/>
          </p:nvPr>
        </p:nvSpPr>
        <p:spPr>
          <a:noFill/>
        </p:spPr>
        <p:txBody>
          <a:bodyPr/>
          <a:lstStyle/>
          <a:p>
            <a:fld id="{4DF06AF3-492C-4222-84FB-78D7996C6115}" type="slidenum">
              <a:rPr lang="en-US" smtClean="0"/>
              <a:pPr/>
              <a:t>39</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smtClean="0"/>
              <a:t>Epi of ORAL CANCER</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1CE0A52-1589-4040-8EF6-13F5FFB8166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Epi of ORAL CANCER</a:t>
            </a:r>
            <a:endParaRPr lang="en-US"/>
          </a:p>
        </p:txBody>
      </p:sp>
      <p:sp>
        <p:nvSpPr>
          <p:cNvPr id="6" name="Slide Number Placeholder 5"/>
          <p:cNvSpPr>
            <a:spLocks noGrp="1"/>
          </p:cNvSpPr>
          <p:nvPr>
            <p:ph type="sldNum" sz="quarter" idx="12"/>
          </p:nvPr>
        </p:nvSpPr>
        <p:spPr/>
        <p:txBody>
          <a:bodyPr/>
          <a:lstStyle/>
          <a:p>
            <a:fld id="{D1CE0A52-1589-4040-8EF6-13F5FFB816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Epi of ORAL CANCER</a:t>
            </a:r>
            <a:endParaRPr lang="en-US"/>
          </a:p>
        </p:txBody>
      </p:sp>
      <p:sp>
        <p:nvSpPr>
          <p:cNvPr id="6" name="Slide Number Placeholder 5"/>
          <p:cNvSpPr>
            <a:spLocks noGrp="1"/>
          </p:cNvSpPr>
          <p:nvPr>
            <p:ph type="sldNum" sz="quarter" idx="12"/>
          </p:nvPr>
        </p:nvSpPr>
        <p:spPr/>
        <p:txBody>
          <a:bodyPr/>
          <a:lstStyle/>
          <a:p>
            <a:fld id="{D1CE0A52-1589-4040-8EF6-13F5FFB816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t>Epi of ORAL CANCER</a:t>
            </a:r>
          </a:p>
        </p:txBody>
      </p:sp>
      <p:sp>
        <p:nvSpPr>
          <p:cNvPr id="7" name="Rectangle 16"/>
          <p:cNvSpPr>
            <a:spLocks noGrp="1" noChangeArrowheads="1"/>
          </p:cNvSpPr>
          <p:nvPr>
            <p:ph type="sldNum" sz="quarter" idx="12"/>
          </p:nvPr>
        </p:nvSpPr>
        <p:spPr>
          <a:ln/>
        </p:spPr>
        <p:txBody>
          <a:bodyPr/>
          <a:lstStyle>
            <a:lvl1pPr>
              <a:defRPr/>
            </a:lvl1pPr>
          </a:lstStyle>
          <a:p>
            <a:pPr>
              <a:defRPr/>
            </a:pPr>
            <a:fld id="{50FAAB50-D576-44C8-A5DF-C0088FCE081D}" type="slidenum">
              <a:rPr lang="en-US"/>
              <a:pPr>
                <a:defRPr/>
              </a:pPr>
              <a:t>‹#›</a:t>
            </a:fld>
            <a:endParaRPr lang="en-US"/>
          </a:p>
        </p:txBody>
      </p:sp>
    </p:spTree>
    <p:extLst>
      <p:ext uri="{BB962C8B-B14F-4D97-AF65-F5344CB8AC3E}">
        <p14:creationId xmlns:p14="http://schemas.microsoft.com/office/powerpoint/2010/main" val="1838585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191000"/>
          </a:xfrm>
        </p:spPr>
        <p:txBody>
          <a:bodyPr/>
          <a:lstStyle/>
          <a:p>
            <a:endParaRPr lang="en-US"/>
          </a:p>
        </p:txBody>
      </p:sp>
      <p:sp>
        <p:nvSpPr>
          <p:cNvPr id="4" name="Date Placeholder 3"/>
          <p:cNvSpPr>
            <a:spLocks noGrp="1"/>
          </p:cNvSpPr>
          <p:nvPr>
            <p:ph type="dt" sz="half" idx="10"/>
          </p:nvPr>
        </p:nvSpPr>
        <p:spPr>
          <a:xfrm>
            <a:off x="457200" y="60198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019800"/>
            <a:ext cx="2895600" cy="457200"/>
          </a:xfrm>
        </p:spPr>
        <p:txBody>
          <a:bodyPr/>
          <a:lstStyle>
            <a:lvl1pPr>
              <a:defRPr/>
            </a:lvl1pPr>
          </a:lstStyle>
          <a:p>
            <a:r>
              <a:rPr lang="en-US" smtClean="0"/>
              <a:t>Epi of ORAL CANCER</a:t>
            </a:r>
            <a:endParaRPr lang="en-US"/>
          </a:p>
        </p:txBody>
      </p:sp>
      <p:sp>
        <p:nvSpPr>
          <p:cNvPr id="6" name="Slide Number Placeholder 5"/>
          <p:cNvSpPr>
            <a:spLocks noGrp="1"/>
          </p:cNvSpPr>
          <p:nvPr>
            <p:ph type="sldNum" sz="quarter" idx="12"/>
          </p:nvPr>
        </p:nvSpPr>
        <p:spPr>
          <a:xfrm>
            <a:off x="6858000" y="6019800"/>
            <a:ext cx="1905000" cy="457200"/>
          </a:xfrm>
        </p:spPr>
        <p:txBody>
          <a:bodyPr/>
          <a:lstStyle>
            <a:lvl1pPr>
              <a:defRPr/>
            </a:lvl1pPr>
          </a:lstStyle>
          <a:p>
            <a:fld id="{DE2C6C1C-7242-4F8C-81F7-423B7DBDABBA}" type="slidenum">
              <a:rPr lang="en-US"/>
              <a:pPr/>
              <a:t>‹#›</a:t>
            </a:fld>
            <a:endParaRPr lang="en-US"/>
          </a:p>
        </p:txBody>
      </p:sp>
    </p:spTree>
    <p:extLst>
      <p:ext uri="{BB962C8B-B14F-4D97-AF65-F5344CB8AC3E}">
        <p14:creationId xmlns:p14="http://schemas.microsoft.com/office/powerpoint/2010/main" val="1232118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4"/>
          <p:cNvSpPr>
            <a:spLocks noGrp="1" noChangeArrowheads="1"/>
          </p:cNvSpPr>
          <p:nvPr>
            <p:ph type="dt" sz="half" idx="10"/>
          </p:nvPr>
        </p:nvSpPr>
        <p:spPr>
          <a:ln/>
        </p:spPr>
        <p:txBody>
          <a:bodyPr/>
          <a:lstStyle>
            <a:lvl1pPr>
              <a:defRPr/>
            </a:lvl1pPr>
          </a:lstStyle>
          <a:p>
            <a:pPr>
              <a:defRPr/>
            </a:pPr>
            <a:endParaRPr lang="en-US"/>
          </a:p>
        </p:txBody>
      </p:sp>
      <p:sp>
        <p:nvSpPr>
          <p:cNvPr id="7" name="Rectangle 15"/>
          <p:cNvSpPr>
            <a:spLocks noGrp="1" noChangeArrowheads="1"/>
          </p:cNvSpPr>
          <p:nvPr>
            <p:ph type="ftr" sz="quarter" idx="11"/>
          </p:nvPr>
        </p:nvSpPr>
        <p:spPr>
          <a:ln/>
        </p:spPr>
        <p:txBody>
          <a:bodyPr/>
          <a:lstStyle>
            <a:lvl1pPr>
              <a:defRPr/>
            </a:lvl1pPr>
          </a:lstStyle>
          <a:p>
            <a:pPr>
              <a:defRPr/>
            </a:pPr>
            <a:r>
              <a:rPr lang="en-US"/>
              <a:t>Epi of ORAL CANCER</a:t>
            </a:r>
          </a:p>
        </p:txBody>
      </p:sp>
      <p:sp>
        <p:nvSpPr>
          <p:cNvPr id="8" name="Rectangle 16"/>
          <p:cNvSpPr>
            <a:spLocks noGrp="1" noChangeArrowheads="1"/>
          </p:cNvSpPr>
          <p:nvPr>
            <p:ph type="sldNum" sz="quarter" idx="12"/>
          </p:nvPr>
        </p:nvSpPr>
        <p:spPr>
          <a:ln/>
        </p:spPr>
        <p:txBody>
          <a:bodyPr/>
          <a:lstStyle>
            <a:lvl1pPr>
              <a:defRPr/>
            </a:lvl1pPr>
          </a:lstStyle>
          <a:p>
            <a:pPr>
              <a:defRPr/>
            </a:pPr>
            <a:fld id="{C3B0A0E8-158C-47AB-B642-10B9BF75F925}" type="slidenum">
              <a:rPr lang="en-US"/>
              <a:pPr>
                <a:defRPr/>
              </a:pPr>
              <a:t>‹#›</a:t>
            </a:fld>
            <a:endParaRPr lang="en-US"/>
          </a:p>
        </p:txBody>
      </p:sp>
    </p:spTree>
    <p:extLst>
      <p:ext uri="{BB962C8B-B14F-4D97-AF65-F5344CB8AC3E}">
        <p14:creationId xmlns:p14="http://schemas.microsoft.com/office/powerpoint/2010/main" val="305694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Epi of ORAL CANCER</a:t>
            </a:r>
            <a:endParaRPr lang="en-US"/>
          </a:p>
        </p:txBody>
      </p:sp>
      <p:sp>
        <p:nvSpPr>
          <p:cNvPr id="6" name="Slide Number Placeholder 5"/>
          <p:cNvSpPr>
            <a:spLocks noGrp="1"/>
          </p:cNvSpPr>
          <p:nvPr>
            <p:ph type="sldNum" sz="quarter" idx="12"/>
          </p:nvPr>
        </p:nvSpPr>
        <p:spPr/>
        <p:txBody>
          <a:bodyPr/>
          <a:lstStyle/>
          <a:p>
            <a:fld id="{D1CE0A52-1589-4040-8EF6-13F5FFB8166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Epi of ORAL CANCER</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1CE0A52-1589-4040-8EF6-13F5FFB8166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Epi of ORAL CANCER</a:t>
            </a:r>
            <a:endParaRPr lang="en-US"/>
          </a:p>
        </p:txBody>
      </p:sp>
      <p:sp>
        <p:nvSpPr>
          <p:cNvPr id="7" name="Slide Number Placeholder 6"/>
          <p:cNvSpPr>
            <a:spLocks noGrp="1"/>
          </p:cNvSpPr>
          <p:nvPr>
            <p:ph type="sldNum" sz="quarter" idx="12"/>
          </p:nvPr>
        </p:nvSpPr>
        <p:spPr/>
        <p:txBody>
          <a:bodyPr/>
          <a:lstStyle/>
          <a:p>
            <a:fld id="{D1CE0A52-1589-4040-8EF6-13F5FFB8166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Epi of ORAL CANCER</a:t>
            </a:r>
            <a:endParaRPr lang="en-US"/>
          </a:p>
        </p:txBody>
      </p:sp>
      <p:sp>
        <p:nvSpPr>
          <p:cNvPr id="9" name="Slide Number Placeholder 8"/>
          <p:cNvSpPr>
            <a:spLocks noGrp="1"/>
          </p:cNvSpPr>
          <p:nvPr>
            <p:ph type="sldNum" sz="quarter" idx="12"/>
          </p:nvPr>
        </p:nvSpPr>
        <p:spPr/>
        <p:txBody>
          <a:bodyPr/>
          <a:lstStyle/>
          <a:p>
            <a:fld id="{D1CE0A52-1589-4040-8EF6-13F5FFB8166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Epi of ORAL CANCER</a:t>
            </a:r>
            <a:endParaRPr lang="en-US"/>
          </a:p>
        </p:txBody>
      </p:sp>
      <p:sp>
        <p:nvSpPr>
          <p:cNvPr id="5" name="Slide Number Placeholder 4"/>
          <p:cNvSpPr>
            <a:spLocks noGrp="1"/>
          </p:cNvSpPr>
          <p:nvPr>
            <p:ph type="sldNum" sz="quarter" idx="12"/>
          </p:nvPr>
        </p:nvSpPr>
        <p:spPr/>
        <p:txBody>
          <a:bodyPr/>
          <a:lstStyle/>
          <a:p>
            <a:fld id="{D1CE0A52-1589-4040-8EF6-13F5FFB816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Epi of ORAL CANCER</a:t>
            </a:r>
            <a:endParaRPr lang="en-US"/>
          </a:p>
        </p:txBody>
      </p:sp>
      <p:sp>
        <p:nvSpPr>
          <p:cNvPr id="4" name="Slide Number Placeholder 3"/>
          <p:cNvSpPr>
            <a:spLocks noGrp="1"/>
          </p:cNvSpPr>
          <p:nvPr>
            <p:ph type="sldNum" sz="quarter" idx="12"/>
          </p:nvPr>
        </p:nvSpPr>
        <p:spPr/>
        <p:txBody>
          <a:bodyPr/>
          <a:lstStyle/>
          <a:p>
            <a:fld id="{D1CE0A52-1589-4040-8EF6-13F5FFB816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Epi of ORAL CANCER</a:t>
            </a:r>
            <a:endParaRPr lang="en-US"/>
          </a:p>
        </p:txBody>
      </p:sp>
      <p:sp>
        <p:nvSpPr>
          <p:cNvPr id="7" name="Slide Number Placeholder 6"/>
          <p:cNvSpPr>
            <a:spLocks noGrp="1"/>
          </p:cNvSpPr>
          <p:nvPr>
            <p:ph type="sldNum" sz="quarter" idx="12"/>
          </p:nvPr>
        </p:nvSpPr>
        <p:spPr/>
        <p:txBody>
          <a:bodyPr/>
          <a:lstStyle/>
          <a:p>
            <a:fld id="{D1CE0A52-1589-4040-8EF6-13F5FFB8166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Epi of ORAL CANCER</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1CE0A52-1589-4040-8EF6-13F5FFB8166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Epi of ORAL CANCER</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1CE0A52-1589-4040-8EF6-13F5FFB816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images.google.co.in/imgres?imgurl=http://bp3.blogger.com/_XKLG4D2L6qA/RhKE2eeiQPI/AAAAAAAAAH4/uyZK9cb4Aeg/s320/beedi_workers.jpg&amp;imgrefurl=http://carrieropportunitieskerala.blogspot.com/2007_04_01_archive.html&amp;h=178&amp;w=248&amp;sz=11&amp;hl=en&amp;start=30&amp;um=1&amp;tbnid"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hyperlink" Target="http://images.google.co.in/imgres?imgurl=http://banglapedia.search.com.bd/Images/B_0507A.JPG&amp;imgrefurl=http://www.lovechandigarh.com/forum/showthread.php?p=306688&amp;h=450&amp;w=354&amp;sz=93&amp;hl=en&amp;start=3&amp;um=1&amp;tbnid=kd7olzwM2iuebM:&amp;tbnh=127&amp;tbnw=100&amp;prev=/images?q" TargetMode="Externa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5770418"/>
            <a:ext cx="6400800" cy="1066800"/>
          </a:xfrm>
        </p:spPr>
        <p:txBody>
          <a:bodyPr>
            <a:normAutofit/>
          </a:bodyPr>
          <a:lstStyle/>
          <a:p>
            <a:pPr algn="r"/>
            <a:r>
              <a:rPr lang="en-US" sz="1800" dirty="0" smtClean="0">
                <a:solidFill>
                  <a:srgbClr val="0070C0"/>
                </a:solidFill>
              </a:rPr>
              <a:t>K. </a:t>
            </a:r>
            <a:r>
              <a:rPr lang="en-US" sz="1800" dirty="0" err="1" smtClean="0">
                <a:solidFill>
                  <a:srgbClr val="0070C0"/>
                </a:solidFill>
              </a:rPr>
              <a:t>Monisha</a:t>
            </a:r>
            <a:r>
              <a:rPr lang="en-US" sz="1800" dirty="0" smtClean="0">
                <a:solidFill>
                  <a:srgbClr val="0070C0"/>
                </a:solidFill>
              </a:rPr>
              <a:t> </a:t>
            </a:r>
            <a:r>
              <a:rPr lang="en-US" sz="1800" dirty="0" err="1" smtClean="0">
                <a:solidFill>
                  <a:srgbClr val="0070C0"/>
                </a:solidFill>
              </a:rPr>
              <a:t>Aishwarya</a:t>
            </a:r>
            <a:endParaRPr lang="en-US" sz="1800" dirty="0" smtClean="0">
              <a:solidFill>
                <a:srgbClr val="0070C0"/>
              </a:solidFill>
            </a:endParaRPr>
          </a:p>
          <a:p>
            <a:pPr algn="r"/>
            <a:r>
              <a:rPr lang="en-US" sz="1800" dirty="0" smtClean="0">
                <a:solidFill>
                  <a:srgbClr val="0070C0"/>
                </a:solidFill>
              </a:rPr>
              <a:t>3</a:t>
            </a:r>
            <a:r>
              <a:rPr lang="en-US" sz="1800" baseline="30000" dirty="0" smtClean="0">
                <a:solidFill>
                  <a:srgbClr val="0070C0"/>
                </a:solidFill>
              </a:rPr>
              <a:t>rd</a:t>
            </a:r>
            <a:r>
              <a:rPr lang="en-US" sz="1800" dirty="0" smtClean="0">
                <a:solidFill>
                  <a:srgbClr val="0070C0"/>
                </a:solidFill>
              </a:rPr>
              <a:t> year Postgraduate</a:t>
            </a:r>
          </a:p>
          <a:p>
            <a:pPr algn="r"/>
            <a:r>
              <a:rPr lang="en-US" sz="1800" dirty="0" smtClean="0">
                <a:solidFill>
                  <a:srgbClr val="0070C0"/>
                </a:solidFill>
              </a:rPr>
              <a:t>Dept. of Public Health Dentistry</a:t>
            </a:r>
          </a:p>
          <a:p>
            <a:pPr algn="r"/>
            <a:endParaRPr lang="en-US" sz="1800" dirty="0">
              <a:solidFill>
                <a:srgbClr val="0070C0"/>
              </a:solidFill>
            </a:endParaRPr>
          </a:p>
        </p:txBody>
      </p:sp>
      <p:sp>
        <p:nvSpPr>
          <p:cNvPr id="2" name="Title 1"/>
          <p:cNvSpPr>
            <a:spLocks noGrp="1"/>
          </p:cNvSpPr>
          <p:nvPr>
            <p:ph type="ctrTitle"/>
          </p:nvPr>
        </p:nvSpPr>
        <p:spPr/>
        <p:txBody>
          <a:bodyPr/>
          <a:lstStyle/>
          <a:p>
            <a:r>
              <a:rPr lang="en-US" b="1" dirty="0" smtClean="0"/>
              <a:t>EPIDEMIOLOGY, ETIOLOGY &amp; PREVENTION OF ORAL CANCER</a:t>
            </a:r>
            <a:endParaRPr lang="en-US" b="1" dirty="0"/>
          </a:p>
        </p:txBody>
      </p:sp>
    </p:spTree>
    <p:extLst>
      <p:ext uri="{BB962C8B-B14F-4D97-AF65-F5344CB8AC3E}">
        <p14:creationId xmlns:p14="http://schemas.microsoft.com/office/powerpoint/2010/main" val="2387526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CE0A52-1589-4040-8EF6-13F5FFB81667}" type="slidenum">
              <a:rPr lang="en-US" smtClean="0"/>
              <a:pPr/>
              <a:t>10</a:t>
            </a:fld>
            <a:endParaRPr lang="en-US"/>
          </a:p>
        </p:txBody>
      </p:sp>
      <p:sp>
        <p:nvSpPr>
          <p:cNvPr id="5" name="Flowchart: Process 4"/>
          <p:cNvSpPr/>
          <p:nvPr/>
        </p:nvSpPr>
        <p:spPr>
          <a:xfrm>
            <a:off x="3335482" y="969300"/>
            <a:ext cx="2438400" cy="435240"/>
          </a:xfrm>
          <a:prstGeom prst="flowChart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Connective tissue origin</a:t>
            </a:r>
            <a:endParaRPr lang="en-US" sz="2000" dirty="0"/>
          </a:p>
        </p:txBody>
      </p:sp>
      <p:sp>
        <p:nvSpPr>
          <p:cNvPr id="6" name="Flowchart: Process 5"/>
          <p:cNvSpPr/>
          <p:nvPr/>
        </p:nvSpPr>
        <p:spPr>
          <a:xfrm>
            <a:off x="1295400" y="2057400"/>
            <a:ext cx="1295400" cy="870481"/>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Benign </a:t>
            </a:r>
            <a:r>
              <a:rPr lang="en-US" sz="2000" dirty="0" err="1" smtClean="0"/>
              <a:t>tumours</a:t>
            </a:r>
            <a:endParaRPr lang="en-US" sz="2000" dirty="0"/>
          </a:p>
        </p:txBody>
      </p:sp>
      <p:sp>
        <p:nvSpPr>
          <p:cNvPr id="7" name="Flowchart: Process 6"/>
          <p:cNvSpPr/>
          <p:nvPr/>
        </p:nvSpPr>
        <p:spPr>
          <a:xfrm>
            <a:off x="6477000" y="2069487"/>
            <a:ext cx="1295400" cy="863554"/>
          </a:xfrm>
          <a:prstGeom prst="flowChart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t>Malignant </a:t>
            </a:r>
            <a:r>
              <a:rPr lang="en-US" sz="2000" dirty="0" err="1" smtClean="0"/>
              <a:t>tumours</a:t>
            </a:r>
            <a:endParaRPr lang="en-US" sz="2000" dirty="0"/>
          </a:p>
        </p:txBody>
      </p:sp>
      <p:cxnSp>
        <p:nvCxnSpPr>
          <p:cNvPr id="8" name="Straight Connector 7"/>
          <p:cNvCxnSpPr/>
          <p:nvPr/>
        </p:nvCxnSpPr>
        <p:spPr>
          <a:xfrm flipH="1">
            <a:off x="1943100" y="1828800"/>
            <a:ext cx="5181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2"/>
          </p:cNvCxnSpPr>
          <p:nvPr/>
        </p:nvCxnSpPr>
        <p:spPr>
          <a:xfrm>
            <a:off x="4554682" y="1404540"/>
            <a:ext cx="0" cy="4121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43100" y="1828800"/>
            <a:ext cx="0" cy="2406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24700" y="1816713"/>
            <a:ext cx="0" cy="2406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15"/>
          <p:cNvSpPr txBox="1">
            <a:spLocks noGrp="1"/>
          </p:cNvSpPr>
          <p:nvPr>
            <p:ph sz="quarter" idx="1"/>
          </p:nvPr>
        </p:nvSpPr>
        <p:spPr>
          <a:xfrm>
            <a:off x="159327" y="3149292"/>
            <a:ext cx="2667000" cy="370870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smtClean="0">
                <a:solidFill>
                  <a:srgbClr val="002060"/>
                </a:solidFill>
              </a:rPr>
              <a:t>Fibroma</a:t>
            </a:r>
          </a:p>
          <a:p>
            <a:pPr marL="285750" indent="-285750">
              <a:lnSpc>
                <a:spcPct val="150000"/>
              </a:lnSpc>
              <a:buFont typeface="Arial" panose="020B0604020202020204" pitchFamily="34" charset="0"/>
              <a:buChar char="•"/>
            </a:pPr>
            <a:r>
              <a:rPr lang="en-US" sz="2000" dirty="0" smtClean="0">
                <a:solidFill>
                  <a:srgbClr val="002060"/>
                </a:solidFill>
              </a:rPr>
              <a:t>Giant cell Fibroma</a:t>
            </a:r>
          </a:p>
          <a:p>
            <a:pPr marL="285750" indent="-285750">
              <a:lnSpc>
                <a:spcPct val="150000"/>
              </a:lnSpc>
              <a:buFont typeface="Arial" panose="020B0604020202020204" pitchFamily="34" charset="0"/>
              <a:buChar char="•"/>
            </a:pPr>
            <a:r>
              <a:rPr lang="en-US" sz="2000" dirty="0" smtClean="0">
                <a:solidFill>
                  <a:srgbClr val="002060"/>
                </a:solidFill>
              </a:rPr>
              <a:t>Peripheral Central Ossifying Granuloma</a:t>
            </a:r>
          </a:p>
          <a:p>
            <a:pPr marL="285750" indent="-285750">
              <a:lnSpc>
                <a:spcPct val="150000"/>
              </a:lnSpc>
              <a:buFont typeface="Arial" panose="020B0604020202020204" pitchFamily="34" charset="0"/>
              <a:buChar char="•"/>
            </a:pPr>
            <a:r>
              <a:rPr lang="en-US" sz="2000" dirty="0" smtClean="0">
                <a:solidFill>
                  <a:srgbClr val="002060"/>
                </a:solidFill>
              </a:rPr>
              <a:t>Lipoma</a:t>
            </a:r>
          </a:p>
          <a:p>
            <a:pPr marL="285750" indent="-285750">
              <a:lnSpc>
                <a:spcPct val="150000"/>
              </a:lnSpc>
              <a:buFont typeface="Arial" panose="020B0604020202020204" pitchFamily="34" charset="0"/>
              <a:buChar char="•"/>
            </a:pPr>
            <a:r>
              <a:rPr lang="en-US" sz="2000" dirty="0">
                <a:solidFill>
                  <a:srgbClr val="002060"/>
                </a:solidFill>
              </a:rPr>
              <a:t>Hemangioma</a:t>
            </a:r>
          </a:p>
          <a:p>
            <a:pPr marL="285750" indent="-285750">
              <a:lnSpc>
                <a:spcPct val="150000"/>
              </a:lnSpc>
              <a:buFont typeface="Arial" panose="020B0604020202020204" pitchFamily="34" charset="0"/>
              <a:buChar char="•"/>
            </a:pPr>
            <a:endParaRPr lang="en-US" sz="2000" dirty="0" smtClean="0">
              <a:solidFill>
                <a:srgbClr val="002060"/>
              </a:solidFill>
            </a:endParaRPr>
          </a:p>
        </p:txBody>
      </p:sp>
      <p:sp>
        <p:nvSpPr>
          <p:cNvPr id="17" name="Content Placeholder 15"/>
          <p:cNvSpPr txBox="1">
            <a:spLocks/>
          </p:cNvSpPr>
          <p:nvPr/>
        </p:nvSpPr>
        <p:spPr>
          <a:xfrm>
            <a:off x="2590800" y="3338945"/>
            <a:ext cx="2667000" cy="2631490"/>
          </a:xfrm>
          <a:prstGeom prst="rect">
            <a:avLst/>
          </a:prstGeom>
          <a:noFill/>
        </p:spPr>
        <p:txBody>
          <a:bodyPr vert="horz" wrap="square" rtlCol="0">
            <a:sp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2000" dirty="0" err="1" smtClean="0">
                <a:solidFill>
                  <a:srgbClr val="002060"/>
                </a:solidFill>
              </a:rPr>
              <a:t>Myxoma</a:t>
            </a:r>
            <a:endParaRPr lang="en-US" sz="2000" dirty="0">
              <a:solidFill>
                <a:srgbClr val="002060"/>
              </a:solidFill>
            </a:endParaRPr>
          </a:p>
          <a:p>
            <a:pPr marL="285750" indent="-285750">
              <a:lnSpc>
                <a:spcPct val="150000"/>
              </a:lnSpc>
              <a:buFont typeface="Arial" panose="020B0604020202020204" pitchFamily="34" charset="0"/>
              <a:buChar char="•"/>
            </a:pPr>
            <a:r>
              <a:rPr lang="en-US" sz="2000" dirty="0" err="1">
                <a:solidFill>
                  <a:srgbClr val="002060"/>
                </a:solidFill>
              </a:rPr>
              <a:t>Chondroma</a:t>
            </a:r>
            <a:endParaRPr lang="en-US" sz="2000" dirty="0">
              <a:solidFill>
                <a:srgbClr val="002060"/>
              </a:solidFill>
            </a:endParaRPr>
          </a:p>
          <a:p>
            <a:pPr marL="285750" indent="-285750">
              <a:lnSpc>
                <a:spcPct val="150000"/>
              </a:lnSpc>
              <a:buFont typeface="Arial" panose="020B0604020202020204" pitchFamily="34" charset="0"/>
              <a:buChar char="•"/>
            </a:pPr>
            <a:r>
              <a:rPr lang="en-US" sz="2000" dirty="0">
                <a:solidFill>
                  <a:srgbClr val="002060"/>
                </a:solidFill>
              </a:rPr>
              <a:t>Benign </a:t>
            </a:r>
            <a:r>
              <a:rPr lang="en-US" sz="2000" dirty="0" err="1">
                <a:solidFill>
                  <a:srgbClr val="002060"/>
                </a:solidFill>
              </a:rPr>
              <a:t>Chondroblastoma</a:t>
            </a:r>
            <a:endParaRPr lang="en-US" sz="2000" dirty="0">
              <a:solidFill>
                <a:srgbClr val="002060"/>
              </a:solidFill>
            </a:endParaRPr>
          </a:p>
          <a:p>
            <a:pPr marL="285750" indent="-285750">
              <a:lnSpc>
                <a:spcPct val="150000"/>
              </a:lnSpc>
              <a:buFont typeface="Arial" panose="020B0604020202020204" pitchFamily="34" charset="0"/>
              <a:buChar char="•"/>
            </a:pPr>
            <a:r>
              <a:rPr lang="en-US" sz="2000" dirty="0">
                <a:solidFill>
                  <a:srgbClr val="002060"/>
                </a:solidFill>
              </a:rPr>
              <a:t>Osteomas</a:t>
            </a:r>
          </a:p>
        </p:txBody>
      </p:sp>
      <p:sp>
        <p:nvSpPr>
          <p:cNvPr id="18" name="Content Placeholder 15"/>
          <p:cNvSpPr txBox="1">
            <a:spLocks/>
          </p:cNvSpPr>
          <p:nvPr/>
        </p:nvSpPr>
        <p:spPr>
          <a:xfrm>
            <a:off x="4800600" y="3352800"/>
            <a:ext cx="2895600" cy="2708434"/>
          </a:xfrm>
          <a:prstGeom prst="rect">
            <a:avLst/>
          </a:prstGeom>
          <a:noFill/>
        </p:spPr>
        <p:txBody>
          <a:bodyPr vert="horz" wrap="square" rtlCol="0">
            <a:sp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2000" dirty="0" err="1" smtClean="0">
                <a:solidFill>
                  <a:srgbClr val="FF0000"/>
                </a:solidFill>
              </a:rPr>
              <a:t>Fibrosarcoma</a:t>
            </a:r>
            <a:endParaRPr lang="en-US" sz="2000" dirty="0" smtClean="0">
              <a:solidFill>
                <a:srgbClr val="FF0000"/>
              </a:solidFill>
            </a:endParaRPr>
          </a:p>
          <a:p>
            <a:pPr marL="285750" indent="-285750">
              <a:lnSpc>
                <a:spcPct val="150000"/>
              </a:lnSpc>
              <a:buFont typeface="Arial" panose="020B0604020202020204" pitchFamily="34" charset="0"/>
              <a:buChar char="•"/>
            </a:pPr>
            <a:r>
              <a:rPr lang="en-US" sz="2000" dirty="0" err="1" smtClean="0">
                <a:solidFill>
                  <a:srgbClr val="FF0000"/>
                </a:solidFill>
              </a:rPr>
              <a:t>Liposarcoma</a:t>
            </a:r>
            <a:endParaRPr lang="en-US" sz="2000" dirty="0" smtClean="0">
              <a:solidFill>
                <a:srgbClr val="FF0000"/>
              </a:solidFill>
            </a:endParaRPr>
          </a:p>
          <a:p>
            <a:pPr marL="285750" indent="-285750">
              <a:lnSpc>
                <a:spcPct val="150000"/>
              </a:lnSpc>
              <a:buFont typeface="Arial" panose="020B0604020202020204" pitchFamily="34" charset="0"/>
              <a:buChar char="•"/>
            </a:pPr>
            <a:r>
              <a:rPr lang="en-US" sz="2000" dirty="0" err="1" smtClean="0">
                <a:solidFill>
                  <a:srgbClr val="FF0000"/>
                </a:solidFill>
              </a:rPr>
              <a:t>Kaposis</a:t>
            </a:r>
            <a:r>
              <a:rPr lang="en-US" sz="2000" dirty="0" smtClean="0">
                <a:solidFill>
                  <a:srgbClr val="FF0000"/>
                </a:solidFill>
              </a:rPr>
              <a:t> Sarcoma</a:t>
            </a:r>
          </a:p>
          <a:p>
            <a:pPr marL="285750" indent="-285750">
              <a:lnSpc>
                <a:spcPct val="150000"/>
              </a:lnSpc>
              <a:buFont typeface="Arial" panose="020B0604020202020204" pitchFamily="34" charset="0"/>
              <a:buChar char="•"/>
            </a:pPr>
            <a:r>
              <a:rPr lang="en-US" sz="2000" dirty="0" err="1" smtClean="0">
                <a:solidFill>
                  <a:srgbClr val="FF0000"/>
                </a:solidFill>
              </a:rPr>
              <a:t>Ewings</a:t>
            </a:r>
            <a:r>
              <a:rPr lang="en-US" sz="2000" dirty="0" smtClean="0">
                <a:solidFill>
                  <a:srgbClr val="FF0000"/>
                </a:solidFill>
              </a:rPr>
              <a:t> Sarcoma</a:t>
            </a:r>
          </a:p>
          <a:p>
            <a:pPr marL="285750" indent="-285750">
              <a:lnSpc>
                <a:spcPct val="150000"/>
              </a:lnSpc>
              <a:buFont typeface="Arial" panose="020B0604020202020204" pitchFamily="34" charset="0"/>
              <a:buChar char="•"/>
            </a:pPr>
            <a:r>
              <a:rPr lang="en-US" sz="2000" dirty="0" err="1" smtClean="0">
                <a:solidFill>
                  <a:srgbClr val="FF0000"/>
                </a:solidFill>
              </a:rPr>
              <a:t>Chondro</a:t>
            </a:r>
            <a:r>
              <a:rPr lang="en-US" sz="2000" dirty="0" smtClean="0">
                <a:solidFill>
                  <a:srgbClr val="FF0000"/>
                </a:solidFill>
              </a:rPr>
              <a:t>/Osteosarcoma</a:t>
            </a:r>
          </a:p>
        </p:txBody>
      </p:sp>
      <p:sp>
        <p:nvSpPr>
          <p:cNvPr id="19" name="Content Placeholder 15"/>
          <p:cNvSpPr txBox="1">
            <a:spLocks/>
          </p:cNvSpPr>
          <p:nvPr/>
        </p:nvSpPr>
        <p:spPr>
          <a:xfrm>
            <a:off x="6705600" y="3338945"/>
            <a:ext cx="2895600" cy="2092881"/>
          </a:xfrm>
          <a:prstGeom prst="rect">
            <a:avLst/>
          </a:prstGeom>
          <a:noFill/>
        </p:spPr>
        <p:txBody>
          <a:bodyPr vert="horz" wrap="square" rtlCol="0">
            <a:sp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2000" dirty="0">
                <a:solidFill>
                  <a:srgbClr val="FF0000"/>
                </a:solidFill>
              </a:rPr>
              <a:t>Non-</a:t>
            </a:r>
            <a:r>
              <a:rPr lang="en-US" sz="2000" dirty="0" err="1">
                <a:solidFill>
                  <a:srgbClr val="FF0000"/>
                </a:solidFill>
              </a:rPr>
              <a:t>Hodgkins</a:t>
            </a:r>
            <a:r>
              <a:rPr lang="en-US" sz="2000" dirty="0">
                <a:solidFill>
                  <a:srgbClr val="FF0000"/>
                </a:solidFill>
              </a:rPr>
              <a:t> Lymphoma</a:t>
            </a:r>
          </a:p>
          <a:p>
            <a:pPr marL="285750" indent="-285750">
              <a:lnSpc>
                <a:spcPct val="150000"/>
              </a:lnSpc>
              <a:buFont typeface="Arial" panose="020B0604020202020204" pitchFamily="34" charset="0"/>
              <a:buChar char="•"/>
            </a:pPr>
            <a:r>
              <a:rPr lang="en-US" sz="2000" dirty="0" err="1">
                <a:solidFill>
                  <a:srgbClr val="FF0000"/>
                </a:solidFill>
              </a:rPr>
              <a:t>Burkitts</a:t>
            </a:r>
            <a:r>
              <a:rPr lang="en-US" sz="2000" dirty="0">
                <a:solidFill>
                  <a:srgbClr val="FF0000"/>
                </a:solidFill>
              </a:rPr>
              <a:t> Lymphoma</a:t>
            </a:r>
          </a:p>
          <a:p>
            <a:pPr marL="285750" indent="-285750">
              <a:lnSpc>
                <a:spcPct val="150000"/>
              </a:lnSpc>
              <a:buFont typeface="Arial" panose="020B0604020202020204" pitchFamily="34" charset="0"/>
              <a:buChar char="•"/>
            </a:pPr>
            <a:r>
              <a:rPr lang="en-US" sz="2000" dirty="0">
                <a:solidFill>
                  <a:srgbClr val="FF0000"/>
                </a:solidFill>
              </a:rPr>
              <a:t>Multiple Myeloma</a:t>
            </a:r>
          </a:p>
        </p:txBody>
      </p:sp>
      <p:sp>
        <p:nvSpPr>
          <p:cNvPr id="21" name="Title 1"/>
          <p:cNvSpPr>
            <a:spLocks noGrp="1"/>
          </p:cNvSpPr>
          <p:nvPr>
            <p:ph type="title"/>
          </p:nvPr>
        </p:nvSpPr>
        <p:spPr>
          <a:xfrm>
            <a:off x="0" y="-6927"/>
            <a:ext cx="9144000" cy="819775"/>
          </a:xfrm>
          <a:blipFill>
            <a:blip r:embed="rId2"/>
            <a:tile tx="0" ty="0" sx="100000" sy="100000" flip="none" algn="tl"/>
          </a:blipFill>
        </p:spPr>
        <p:txBody>
          <a:bodyPr/>
          <a:lstStyle/>
          <a:p>
            <a:pPr algn="ctr"/>
            <a:r>
              <a:rPr lang="en-US" b="1" dirty="0" smtClean="0">
                <a:solidFill>
                  <a:schemeClr val="tx1">
                    <a:lumMod val="95000"/>
                    <a:lumOff val="5000"/>
                  </a:schemeClr>
                </a:solidFill>
              </a:rPr>
              <a:t>CLASSIFICATION OF ORAL CANCER</a:t>
            </a:r>
            <a:endParaRPr lang="en-US" b="1" dirty="0">
              <a:solidFill>
                <a:schemeClr val="tx1">
                  <a:lumMod val="95000"/>
                  <a:lumOff val="5000"/>
                </a:schemeClr>
              </a:solidFill>
            </a:endParaRPr>
          </a:p>
        </p:txBody>
      </p:sp>
    </p:spTree>
    <p:extLst>
      <p:ext uri="{BB962C8B-B14F-4D97-AF65-F5344CB8AC3E}">
        <p14:creationId xmlns:p14="http://schemas.microsoft.com/office/powerpoint/2010/main" val="3007597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CE0A52-1589-4040-8EF6-13F5FFB81667}" type="slidenum">
              <a:rPr lang="en-US" smtClean="0"/>
              <a:pPr/>
              <a:t>11</a:t>
            </a:fld>
            <a:endParaRPr lang="en-US"/>
          </a:p>
        </p:txBody>
      </p:sp>
      <p:sp>
        <p:nvSpPr>
          <p:cNvPr id="6" name="Flowchart: Process 5"/>
          <p:cNvSpPr/>
          <p:nvPr/>
        </p:nvSpPr>
        <p:spPr>
          <a:xfrm>
            <a:off x="1295400" y="762000"/>
            <a:ext cx="6764482" cy="1328340"/>
          </a:xfrm>
          <a:prstGeom prst="flowChart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RED AND WHITE LESIONS</a:t>
            </a:r>
          </a:p>
          <a:p>
            <a:pPr algn="ctr"/>
            <a:r>
              <a:rPr lang="en-US" sz="2000" dirty="0" smtClean="0"/>
              <a:t>WITH DEFINED PRECANCEROUS POTENTIAL</a:t>
            </a:r>
            <a:endParaRPr lang="en-US" sz="2000" dirty="0"/>
          </a:p>
        </p:txBody>
      </p:sp>
      <p:sp>
        <p:nvSpPr>
          <p:cNvPr id="7" name="Content Placeholder 15"/>
          <p:cNvSpPr txBox="1">
            <a:spLocks noGrp="1"/>
          </p:cNvSpPr>
          <p:nvPr>
            <p:ph sz="quarter" idx="1"/>
          </p:nvPr>
        </p:nvSpPr>
        <p:spPr>
          <a:xfrm>
            <a:off x="1371600" y="2514600"/>
            <a:ext cx="2667000" cy="417037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smtClean="0">
                <a:solidFill>
                  <a:srgbClr val="002060"/>
                </a:solidFill>
              </a:rPr>
              <a:t>Leukoplakia</a:t>
            </a:r>
          </a:p>
          <a:p>
            <a:pPr marL="285750" indent="-285750">
              <a:lnSpc>
                <a:spcPct val="150000"/>
              </a:lnSpc>
              <a:buFont typeface="Arial" panose="020B0604020202020204" pitchFamily="34" charset="0"/>
              <a:buChar char="•"/>
            </a:pPr>
            <a:r>
              <a:rPr lang="en-US" sz="2000" dirty="0" err="1" smtClean="0">
                <a:solidFill>
                  <a:srgbClr val="002060"/>
                </a:solidFill>
              </a:rPr>
              <a:t>Erythroplakia</a:t>
            </a:r>
            <a:endParaRPr lang="en-US" sz="2000" dirty="0" smtClean="0">
              <a:solidFill>
                <a:srgbClr val="002060"/>
              </a:solidFill>
            </a:endParaRPr>
          </a:p>
          <a:p>
            <a:pPr marL="285750" indent="-285750">
              <a:lnSpc>
                <a:spcPct val="150000"/>
              </a:lnSpc>
              <a:buFont typeface="Arial" panose="020B0604020202020204" pitchFamily="34" charset="0"/>
              <a:buChar char="•"/>
            </a:pPr>
            <a:r>
              <a:rPr lang="en-US" sz="2000" dirty="0" smtClean="0">
                <a:solidFill>
                  <a:srgbClr val="002060"/>
                </a:solidFill>
              </a:rPr>
              <a:t>Oral lesions associated with use of tobacco &amp; alcohol</a:t>
            </a:r>
          </a:p>
          <a:p>
            <a:pPr marL="285750" indent="-285750">
              <a:lnSpc>
                <a:spcPct val="150000"/>
              </a:lnSpc>
              <a:buFont typeface="Arial" panose="020B0604020202020204" pitchFamily="34" charset="0"/>
              <a:buChar char="•"/>
            </a:pPr>
            <a:r>
              <a:rPr lang="en-US" sz="2000" dirty="0" smtClean="0">
                <a:solidFill>
                  <a:srgbClr val="002060"/>
                </a:solidFill>
              </a:rPr>
              <a:t>Carcinoma-in-situ</a:t>
            </a:r>
          </a:p>
          <a:p>
            <a:pPr marL="285750" indent="-285750">
              <a:lnSpc>
                <a:spcPct val="150000"/>
              </a:lnSpc>
              <a:buFont typeface="Arial" panose="020B0604020202020204" pitchFamily="34" charset="0"/>
              <a:buChar char="•"/>
            </a:pPr>
            <a:r>
              <a:rPr lang="en-US" sz="2000" dirty="0" smtClean="0">
                <a:solidFill>
                  <a:srgbClr val="002060"/>
                </a:solidFill>
              </a:rPr>
              <a:t>Bowen’s disease</a:t>
            </a:r>
            <a:endParaRPr lang="en-US" sz="2000" dirty="0">
              <a:solidFill>
                <a:srgbClr val="002060"/>
              </a:solidFill>
            </a:endParaRPr>
          </a:p>
          <a:p>
            <a:pPr marL="285750" indent="-285750">
              <a:lnSpc>
                <a:spcPct val="150000"/>
              </a:lnSpc>
              <a:buFont typeface="Arial" panose="020B0604020202020204" pitchFamily="34" charset="0"/>
              <a:buChar char="•"/>
            </a:pPr>
            <a:endParaRPr lang="en-US" sz="2000" dirty="0" smtClean="0">
              <a:solidFill>
                <a:srgbClr val="002060"/>
              </a:solidFill>
            </a:endParaRPr>
          </a:p>
        </p:txBody>
      </p:sp>
      <p:sp>
        <p:nvSpPr>
          <p:cNvPr id="8" name="Content Placeholder 15"/>
          <p:cNvSpPr txBox="1">
            <a:spLocks/>
          </p:cNvSpPr>
          <p:nvPr/>
        </p:nvSpPr>
        <p:spPr>
          <a:xfrm>
            <a:off x="4859482" y="2667000"/>
            <a:ext cx="3200400" cy="3247043"/>
          </a:xfrm>
          <a:prstGeom prst="rect">
            <a:avLst/>
          </a:prstGeom>
          <a:noFill/>
        </p:spPr>
        <p:txBody>
          <a:bodyPr vert="horz" wrap="square" rtlCol="0">
            <a:sp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2000" dirty="0" smtClean="0">
                <a:solidFill>
                  <a:srgbClr val="002060"/>
                </a:solidFill>
              </a:rPr>
              <a:t>Oral </a:t>
            </a:r>
            <a:r>
              <a:rPr lang="en-US" sz="2000" dirty="0" err="1" smtClean="0">
                <a:solidFill>
                  <a:srgbClr val="002060"/>
                </a:solidFill>
              </a:rPr>
              <a:t>Submucous</a:t>
            </a:r>
            <a:r>
              <a:rPr lang="en-US" sz="2000" dirty="0" smtClean="0">
                <a:solidFill>
                  <a:srgbClr val="002060"/>
                </a:solidFill>
              </a:rPr>
              <a:t> fibrosis</a:t>
            </a:r>
          </a:p>
          <a:p>
            <a:pPr marL="285750" indent="-285750">
              <a:lnSpc>
                <a:spcPct val="150000"/>
              </a:lnSpc>
              <a:buFont typeface="Arial" panose="020B0604020202020204" pitchFamily="34" charset="0"/>
              <a:buChar char="•"/>
            </a:pPr>
            <a:r>
              <a:rPr lang="en-US" sz="2000" dirty="0" smtClean="0">
                <a:solidFill>
                  <a:srgbClr val="002060"/>
                </a:solidFill>
              </a:rPr>
              <a:t>Actinic keratosis</a:t>
            </a:r>
          </a:p>
          <a:p>
            <a:pPr marL="285750" indent="-285750">
              <a:lnSpc>
                <a:spcPct val="150000"/>
              </a:lnSpc>
              <a:buFont typeface="Arial" panose="020B0604020202020204" pitchFamily="34" charset="0"/>
              <a:buChar char="•"/>
            </a:pPr>
            <a:r>
              <a:rPr lang="en-US" sz="2000" dirty="0" smtClean="0">
                <a:solidFill>
                  <a:srgbClr val="002060"/>
                </a:solidFill>
              </a:rPr>
              <a:t>Discoid Lupus </a:t>
            </a:r>
            <a:r>
              <a:rPr lang="en-US" sz="2000" dirty="0" err="1" smtClean="0">
                <a:solidFill>
                  <a:srgbClr val="002060"/>
                </a:solidFill>
              </a:rPr>
              <a:t>Erythematosis</a:t>
            </a:r>
            <a:endParaRPr lang="en-US" sz="2000" dirty="0" smtClean="0">
              <a:solidFill>
                <a:srgbClr val="002060"/>
              </a:solidFill>
            </a:endParaRPr>
          </a:p>
          <a:p>
            <a:pPr marL="285750" indent="-285750">
              <a:lnSpc>
                <a:spcPct val="150000"/>
              </a:lnSpc>
              <a:buFont typeface="Arial" panose="020B0604020202020204" pitchFamily="34" charset="0"/>
              <a:buChar char="•"/>
            </a:pPr>
            <a:r>
              <a:rPr lang="en-US" sz="2000" dirty="0" err="1" smtClean="0">
                <a:solidFill>
                  <a:srgbClr val="002060"/>
                </a:solidFill>
              </a:rPr>
              <a:t>Dyskeratosis</a:t>
            </a:r>
            <a:r>
              <a:rPr lang="en-US" sz="2000" dirty="0" smtClean="0">
                <a:solidFill>
                  <a:srgbClr val="002060"/>
                </a:solidFill>
              </a:rPr>
              <a:t> </a:t>
            </a:r>
            <a:r>
              <a:rPr lang="en-US" sz="2000" dirty="0" err="1" smtClean="0">
                <a:solidFill>
                  <a:srgbClr val="002060"/>
                </a:solidFill>
              </a:rPr>
              <a:t>congenita</a:t>
            </a:r>
            <a:endParaRPr lang="en-US" sz="2000" dirty="0" smtClean="0">
              <a:solidFill>
                <a:srgbClr val="002060"/>
              </a:solidFill>
            </a:endParaRPr>
          </a:p>
          <a:p>
            <a:pPr marL="285750" indent="-285750">
              <a:lnSpc>
                <a:spcPct val="150000"/>
              </a:lnSpc>
              <a:buFont typeface="Arial" panose="020B0604020202020204" pitchFamily="34" charset="0"/>
              <a:buChar char="•"/>
            </a:pPr>
            <a:r>
              <a:rPr lang="en-US" sz="2000" dirty="0" smtClean="0">
                <a:solidFill>
                  <a:srgbClr val="002060"/>
                </a:solidFill>
              </a:rPr>
              <a:t>Lichen Planus</a:t>
            </a:r>
          </a:p>
          <a:p>
            <a:pPr marL="285750" indent="-285750">
              <a:lnSpc>
                <a:spcPct val="150000"/>
              </a:lnSpc>
              <a:buFont typeface="Arial" panose="020B0604020202020204" pitchFamily="34" charset="0"/>
              <a:buChar char="•"/>
            </a:pPr>
            <a:r>
              <a:rPr lang="en-US" sz="2000" dirty="0" smtClean="0">
                <a:solidFill>
                  <a:srgbClr val="002060"/>
                </a:solidFill>
              </a:rPr>
              <a:t>Lichenoid reactions</a:t>
            </a:r>
          </a:p>
        </p:txBody>
      </p:sp>
    </p:spTree>
    <p:extLst>
      <p:ext uri="{BB962C8B-B14F-4D97-AF65-F5344CB8AC3E}">
        <p14:creationId xmlns:p14="http://schemas.microsoft.com/office/powerpoint/2010/main" val="2165186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96" y="268224"/>
            <a:ext cx="8523542" cy="6589776"/>
          </a:xfrm>
        </p:spPr>
        <p:txBody>
          <a:bodyPr/>
          <a:lstStyle/>
          <a:p>
            <a:pPr marL="0" indent="0" algn="just">
              <a:buNone/>
            </a:pPr>
            <a:r>
              <a:rPr lang="en-US" dirty="0" smtClean="0">
                <a:solidFill>
                  <a:srgbClr val="FF0000"/>
                </a:solidFill>
              </a:rPr>
              <a:t>According to International Classification Of Diseases WHO 9</a:t>
            </a:r>
            <a:r>
              <a:rPr lang="en-US" baseline="30000" dirty="0" smtClean="0">
                <a:solidFill>
                  <a:srgbClr val="FF0000"/>
                </a:solidFill>
              </a:rPr>
              <a:t>th</a:t>
            </a:r>
            <a:r>
              <a:rPr lang="en-US" dirty="0" smtClean="0">
                <a:solidFill>
                  <a:srgbClr val="FF0000"/>
                </a:solidFill>
              </a:rPr>
              <a:t> version:</a:t>
            </a:r>
          </a:p>
          <a:p>
            <a:pPr algn="just"/>
            <a:r>
              <a:rPr lang="en-US" b="1" dirty="0" smtClean="0"/>
              <a:t>Oral cancer is classified  under the rubrics</a:t>
            </a:r>
          </a:p>
          <a:p>
            <a:pPr marL="457200" indent="-457200" algn="just">
              <a:buFont typeface="+mj-lt"/>
              <a:buAutoNum type="alphaLcPeriod"/>
            </a:pPr>
            <a:r>
              <a:rPr lang="en-US" dirty="0" smtClean="0"/>
              <a:t>Lip- 140</a:t>
            </a:r>
          </a:p>
          <a:p>
            <a:pPr marL="457200" indent="-457200" algn="just">
              <a:buFont typeface="+mj-lt"/>
              <a:buAutoNum type="alphaLcPeriod"/>
            </a:pPr>
            <a:r>
              <a:rPr lang="en-US" dirty="0" smtClean="0"/>
              <a:t>Tongue- 141</a:t>
            </a:r>
          </a:p>
          <a:p>
            <a:pPr marL="457200" indent="-457200" algn="just">
              <a:buFont typeface="+mj-lt"/>
              <a:buAutoNum type="alphaLcPeriod"/>
            </a:pPr>
            <a:r>
              <a:rPr lang="en-US" dirty="0" smtClean="0"/>
              <a:t>Cheek- 142</a:t>
            </a:r>
          </a:p>
          <a:p>
            <a:pPr marL="457200" indent="-457200" algn="just">
              <a:buFont typeface="+mj-lt"/>
              <a:buAutoNum type="alphaLcPeriod"/>
            </a:pPr>
            <a:r>
              <a:rPr lang="en-US" dirty="0" err="1" smtClean="0"/>
              <a:t>Gingiva</a:t>
            </a:r>
            <a:r>
              <a:rPr lang="en-US" dirty="0" smtClean="0"/>
              <a:t> – 143</a:t>
            </a:r>
          </a:p>
          <a:p>
            <a:pPr marL="457200" indent="-457200" algn="just">
              <a:buFont typeface="+mj-lt"/>
              <a:buAutoNum type="alphaLcPeriod"/>
            </a:pPr>
            <a:r>
              <a:rPr lang="en-US" dirty="0" smtClean="0"/>
              <a:t>Floor of the mouth- 144</a:t>
            </a:r>
          </a:p>
          <a:p>
            <a:pPr marL="457200" indent="-457200" algn="just">
              <a:buFont typeface="+mj-lt"/>
              <a:buAutoNum type="alphaLcPeriod"/>
            </a:pPr>
            <a:r>
              <a:rPr lang="en-US" dirty="0" smtClean="0"/>
              <a:t>Other parts of the mouth- 145</a:t>
            </a:r>
          </a:p>
          <a:p>
            <a:pPr algn="just"/>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12</a:t>
            </a:fld>
            <a:endParaRPr lang="en-US"/>
          </a:p>
        </p:txBody>
      </p:sp>
    </p:spTree>
    <p:extLst>
      <p:ext uri="{BB962C8B-B14F-4D97-AF65-F5344CB8AC3E}">
        <p14:creationId xmlns:p14="http://schemas.microsoft.com/office/powerpoint/2010/main" val="3374886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09600"/>
            <a:ext cx="7772400" cy="1143000"/>
          </a:xfrm>
        </p:spPr>
        <p:txBody>
          <a:bodyPr>
            <a:noAutofit/>
          </a:bodyPr>
          <a:lstStyle/>
          <a:p>
            <a:pPr algn="ctr"/>
            <a:r>
              <a:rPr lang="en-US" sz="4400" b="1" dirty="0" smtClean="0">
                <a:solidFill>
                  <a:srgbClr val="C00000"/>
                </a:solidFill>
              </a:rPr>
              <a:t>EPIDEMIOLOGY</a:t>
            </a:r>
            <a:r>
              <a:rPr lang="en-US" sz="4400" b="1" dirty="0">
                <a:solidFill>
                  <a:srgbClr val="C00000"/>
                </a:solidFill>
              </a:rPr>
              <a:t/>
            </a:r>
            <a:br>
              <a:rPr lang="en-US" sz="4400" b="1" dirty="0">
                <a:solidFill>
                  <a:srgbClr val="C00000"/>
                </a:solidFill>
              </a:rPr>
            </a:br>
            <a:endParaRPr lang="en-US" sz="4400" b="1" dirty="0">
              <a:solidFill>
                <a:srgbClr val="C00000"/>
              </a:solidFill>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13</a:t>
            </a:fld>
            <a:endParaRPr lang="en-US"/>
          </a:p>
        </p:txBody>
      </p:sp>
      <p:sp>
        <p:nvSpPr>
          <p:cNvPr id="3" name="Content Placeholder 2"/>
          <p:cNvSpPr>
            <a:spLocks noGrp="1"/>
          </p:cNvSpPr>
          <p:nvPr>
            <p:ph sz="quarter" idx="1"/>
          </p:nvPr>
        </p:nvSpPr>
        <p:spPr>
          <a:xfrm>
            <a:off x="381000" y="1143000"/>
            <a:ext cx="8458200" cy="5486400"/>
          </a:xfrm>
        </p:spPr>
        <p:txBody>
          <a:bodyPr>
            <a:normAutofit/>
          </a:bodyPr>
          <a:lstStyle/>
          <a:p>
            <a:pPr algn="just">
              <a:buNone/>
            </a:pPr>
            <a:r>
              <a:rPr lang="en-US" b="1" dirty="0" smtClean="0">
                <a:solidFill>
                  <a:srgbClr val="FF0000"/>
                </a:solidFill>
              </a:rPr>
              <a:t>Global Scenario Of Oral Cancer</a:t>
            </a:r>
          </a:p>
          <a:p>
            <a:pPr algn="just">
              <a:buFont typeface="Arial" pitchFamily="34" charset="0"/>
              <a:buChar char="•"/>
            </a:pPr>
            <a:r>
              <a:rPr lang="en-US" dirty="0" smtClean="0"/>
              <a:t>Cancer is one of the major threats to public health in the developed world and increasingly in the developing countries. </a:t>
            </a:r>
          </a:p>
          <a:p>
            <a:pPr algn="just">
              <a:buFont typeface="Arial" pitchFamily="34" charset="0"/>
              <a:buChar char="•"/>
            </a:pPr>
            <a:endParaRPr lang="en-US" dirty="0" smtClean="0"/>
          </a:p>
          <a:p>
            <a:pPr algn="just">
              <a:buFont typeface="Arial" pitchFamily="34" charset="0"/>
              <a:buChar char="•"/>
            </a:pPr>
            <a:r>
              <a:rPr lang="en-US" dirty="0" smtClean="0"/>
              <a:t>Oral cancer is one of the 10 most common cancers in the world.</a:t>
            </a:r>
          </a:p>
          <a:p>
            <a:pPr algn="just">
              <a:buFont typeface="Arial" pitchFamily="34" charset="0"/>
              <a:buChar char="•"/>
            </a:pPr>
            <a:endParaRPr lang="en-US" dirty="0" smtClean="0"/>
          </a:p>
          <a:p>
            <a:pPr algn="just">
              <a:buFont typeface="Arial" pitchFamily="34" charset="0"/>
              <a:buChar char="•"/>
            </a:pPr>
            <a:endParaRPr lang="en-US" dirty="0" smtClean="0">
              <a:solidFill>
                <a:srgbClr val="FF0000"/>
              </a:solidFill>
            </a:endParaRPr>
          </a:p>
          <a:p>
            <a:pPr algn="just">
              <a:buFont typeface="Arial" pitchFamily="34" charset="0"/>
              <a:buChar char="•"/>
            </a:pPr>
            <a:endParaRPr lang="en-US" dirty="0" smtClean="0"/>
          </a:p>
          <a:p>
            <a:pPr algn="just">
              <a:buFont typeface="Arial" pitchFamily="34" charset="0"/>
              <a:buChar char="•"/>
            </a:pPr>
            <a:endParaRPr lang="en-US" dirty="0" smtClean="0"/>
          </a:p>
          <a:p>
            <a:pPr algn="just">
              <a:buFont typeface="Arial" pitchFamily="34" charset="0"/>
              <a:buChar char="•"/>
            </a:pPr>
            <a:r>
              <a:rPr lang="en-US" dirty="0" smtClean="0"/>
              <a:t>Oral cancer is more prevalent in developing Southeast Asian countries like India, </a:t>
            </a:r>
            <a:r>
              <a:rPr lang="en-US" dirty="0" err="1" smtClean="0"/>
              <a:t>Srilanka</a:t>
            </a:r>
            <a:r>
              <a:rPr lang="en-US" dirty="0" smtClean="0"/>
              <a:t>, Indonesia &amp; Pakistan.   </a:t>
            </a:r>
            <a:endParaRPr lang="en-US" dirty="0"/>
          </a:p>
        </p:txBody>
      </p:sp>
      <p:sp>
        <p:nvSpPr>
          <p:cNvPr id="5" name="Horizontal Scroll 4"/>
          <p:cNvSpPr/>
          <p:nvPr/>
        </p:nvSpPr>
        <p:spPr>
          <a:xfrm>
            <a:off x="381000" y="3429000"/>
            <a:ext cx="8305800" cy="198120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t>It is estimated that during the year 2012 , about 2.6L new cases and 1.27L  deaths occurred world wide with a mortality rate of 1.9 per one lakh’ population</a:t>
            </a:r>
            <a:r>
              <a:rPr lang="en-US" sz="2400" dirty="0">
                <a:solidFill>
                  <a:srgbClr val="FFFF00"/>
                </a:solidFill>
              </a:rPr>
              <a:t>. </a:t>
            </a:r>
            <a:r>
              <a:rPr lang="en-US" sz="2400" dirty="0">
                <a:solidFill>
                  <a:srgbClr val="FF0000"/>
                </a:solidFill>
              </a:rPr>
              <a:t>(GLOBOCAN 2012)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450" y="152400"/>
            <a:ext cx="2038350" cy="1524000"/>
          </a:xfrm>
          <a:prstGeom prst="rect">
            <a:avLst/>
          </a:prstGeom>
        </p:spPr>
      </p:pic>
    </p:spTree>
    <p:extLst>
      <p:ext uri="{BB962C8B-B14F-4D97-AF65-F5344CB8AC3E}">
        <p14:creationId xmlns:p14="http://schemas.microsoft.com/office/powerpoint/2010/main" val="3867621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772400" cy="1143000"/>
          </a:xfrm>
        </p:spPr>
        <p:txBody>
          <a:bodyPr/>
          <a:lstStyle/>
          <a:p>
            <a:r>
              <a:rPr lang="en-US" b="1" dirty="0" smtClean="0">
                <a:solidFill>
                  <a:schemeClr val="accent2"/>
                </a:solidFill>
              </a:rPr>
              <a:t>Indian Scenario:</a:t>
            </a:r>
            <a:endParaRPr lang="en-US" b="1" dirty="0">
              <a:solidFill>
                <a:schemeClr val="accent2"/>
              </a:solidFill>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14</a:t>
            </a:fld>
            <a:endParaRPr lang="en-US"/>
          </a:p>
        </p:txBody>
      </p:sp>
      <p:sp>
        <p:nvSpPr>
          <p:cNvPr id="3" name="Content Placeholder 2"/>
          <p:cNvSpPr>
            <a:spLocks noGrp="1"/>
          </p:cNvSpPr>
          <p:nvPr>
            <p:ph sz="quarter" idx="1"/>
          </p:nvPr>
        </p:nvSpPr>
        <p:spPr>
          <a:xfrm>
            <a:off x="381000" y="1447800"/>
            <a:ext cx="8305800" cy="4953000"/>
          </a:xfrm>
        </p:spPr>
        <p:txBody>
          <a:bodyPr>
            <a:normAutofit fontScale="92500" lnSpcReduction="10000"/>
          </a:bodyPr>
          <a:lstStyle/>
          <a:p>
            <a:pPr algn="just">
              <a:buNone/>
            </a:pPr>
            <a:r>
              <a:rPr lang="en-US" dirty="0" smtClean="0">
                <a:solidFill>
                  <a:srgbClr val="FF0000"/>
                </a:solidFill>
              </a:rPr>
              <a:t>Cancer registration in India</a:t>
            </a:r>
          </a:p>
          <a:p>
            <a:pPr algn="just"/>
            <a:r>
              <a:rPr lang="en-US" dirty="0" smtClean="0"/>
              <a:t>Until 1964, no information on cancer occurrence in </a:t>
            </a:r>
            <a:r>
              <a:rPr lang="en-US" dirty="0"/>
              <a:t>I</a:t>
            </a:r>
            <a:r>
              <a:rPr lang="en-US" dirty="0" smtClean="0"/>
              <a:t>ndia was available </a:t>
            </a:r>
          </a:p>
          <a:p>
            <a:pPr algn="just"/>
            <a:r>
              <a:rPr lang="en-US" dirty="0" smtClean="0"/>
              <a:t>In 1982, National </a:t>
            </a:r>
            <a:r>
              <a:rPr lang="en-US" dirty="0"/>
              <a:t>C</a:t>
            </a:r>
            <a:r>
              <a:rPr lang="en-US" dirty="0" smtClean="0"/>
              <a:t>ancer </a:t>
            </a:r>
            <a:r>
              <a:rPr lang="en-US" dirty="0"/>
              <a:t>R</a:t>
            </a:r>
            <a:r>
              <a:rPr lang="en-US" dirty="0" smtClean="0"/>
              <a:t>egistration </a:t>
            </a:r>
            <a:r>
              <a:rPr lang="en-US" dirty="0"/>
              <a:t>P</a:t>
            </a:r>
            <a:r>
              <a:rPr lang="en-US" dirty="0" smtClean="0"/>
              <a:t>rogram (NCRP) was commenced by ICMR with a network of cancer registries across the country.</a:t>
            </a:r>
          </a:p>
          <a:p>
            <a:pPr algn="just"/>
            <a:endParaRPr lang="en-US" dirty="0" smtClean="0">
              <a:solidFill>
                <a:srgbClr val="FFFF00"/>
              </a:solidFill>
            </a:endParaRPr>
          </a:p>
          <a:p>
            <a:pPr algn="just">
              <a:buNone/>
            </a:pPr>
            <a:r>
              <a:rPr lang="en-US" dirty="0" smtClean="0">
                <a:solidFill>
                  <a:srgbClr val="FF0000"/>
                </a:solidFill>
              </a:rPr>
              <a:t>Objectives of NCRP</a:t>
            </a:r>
          </a:p>
          <a:p>
            <a:pPr marL="457200" indent="-457200" algn="just">
              <a:buFont typeface="+mj-lt"/>
              <a:buAutoNum type="alphaLcPeriod"/>
            </a:pPr>
            <a:r>
              <a:rPr lang="en-US" dirty="0" smtClean="0"/>
              <a:t>To generate reliable data on the magnitude and patterns of cancer.</a:t>
            </a:r>
          </a:p>
          <a:p>
            <a:pPr marL="457200" indent="-457200" algn="just">
              <a:buFont typeface="+mj-lt"/>
              <a:buAutoNum type="alphaLcPeriod"/>
            </a:pPr>
            <a:r>
              <a:rPr lang="en-US" dirty="0" smtClean="0"/>
              <a:t>Undertake epidemiological studies based on results of registry.</a:t>
            </a:r>
          </a:p>
          <a:p>
            <a:pPr marL="457200" indent="-457200" algn="just">
              <a:buFont typeface="+mj-lt"/>
              <a:buAutoNum type="alphaLcPeriod"/>
            </a:pPr>
            <a:r>
              <a:rPr lang="en-US" dirty="0" smtClean="0"/>
              <a:t>Help in designing, planning, monitoring and evaluation of cancer control activities.</a:t>
            </a:r>
          </a:p>
          <a:p>
            <a:pPr marL="457200" indent="-457200" algn="just">
              <a:buFont typeface="+mj-lt"/>
              <a:buAutoNum type="alphaLcPeriod"/>
            </a:pPr>
            <a:r>
              <a:rPr lang="en-US" dirty="0" smtClean="0"/>
              <a:t>Develop training programs in cancer registration and epidemiology.</a:t>
            </a:r>
          </a:p>
          <a:p>
            <a:pPr marL="457200" indent="-457200" algn="just">
              <a:buFont typeface="+mj-lt"/>
              <a:buAutoNum type="alphaLcPeriod"/>
            </a:pPr>
            <a:endParaRPr lang="en-US" dirty="0" smtClean="0"/>
          </a:p>
          <a:p>
            <a:pPr marL="457200" indent="-457200" algn="just">
              <a:buFont typeface="+mj-lt"/>
              <a:buAutoNum type="alphaLcPeriod"/>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782" y="152400"/>
            <a:ext cx="3636818" cy="1690254"/>
          </a:xfrm>
          <a:prstGeom prst="rect">
            <a:avLst/>
          </a:prstGeom>
        </p:spPr>
      </p:pic>
    </p:spTree>
    <p:extLst>
      <p:ext uri="{BB962C8B-B14F-4D97-AF65-F5344CB8AC3E}">
        <p14:creationId xmlns:p14="http://schemas.microsoft.com/office/powerpoint/2010/main" val="140637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52400"/>
            <a:ext cx="8453438" cy="6455664"/>
          </a:xfrm>
        </p:spPr>
        <p:txBody>
          <a:bodyPr>
            <a:noAutofit/>
          </a:bodyPr>
          <a:lstStyle/>
          <a:p>
            <a:pPr>
              <a:buNone/>
            </a:pPr>
            <a:r>
              <a:rPr lang="en-US" sz="2400" dirty="0" smtClean="0">
                <a:solidFill>
                  <a:srgbClr val="FF0000"/>
                </a:solidFill>
              </a:rPr>
              <a:t>Spectrum Of Oral Cancer In India</a:t>
            </a:r>
          </a:p>
          <a:p>
            <a:pPr algn="just"/>
            <a:r>
              <a:rPr lang="en-US" sz="2400" dirty="0" smtClean="0"/>
              <a:t>India has the highest incidence of oral cancer in the world.</a:t>
            </a:r>
          </a:p>
          <a:p>
            <a:pPr algn="just"/>
            <a:r>
              <a:rPr lang="en-US" sz="2400" dirty="0"/>
              <a:t>R</a:t>
            </a:r>
            <a:r>
              <a:rPr lang="en-US" sz="2400" dirty="0" smtClean="0"/>
              <a:t>anks number one among males and three among females in India.</a:t>
            </a:r>
          </a:p>
          <a:p>
            <a:pPr algn="just"/>
            <a:r>
              <a:rPr lang="en-US" sz="2400" dirty="0" smtClean="0"/>
              <a:t>Constitutes 12% of all cancers among males and 8% of all cancers among females.</a:t>
            </a:r>
          </a:p>
          <a:p>
            <a:pPr algn="just">
              <a:buNone/>
            </a:pPr>
            <a:r>
              <a:rPr lang="en-US" sz="2400" dirty="0" smtClean="0">
                <a:solidFill>
                  <a:srgbClr val="FF0000"/>
                </a:solidFill>
              </a:rPr>
              <a:t>            For the year 2012</a:t>
            </a:r>
          </a:p>
          <a:p>
            <a:pPr marL="514350" indent="-514350">
              <a:buNone/>
            </a:pPr>
            <a:r>
              <a:rPr lang="en-US" sz="2400" dirty="0" smtClean="0">
                <a:solidFill>
                  <a:srgbClr val="FF0000"/>
                </a:solidFill>
              </a:rPr>
              <a:t>            Incidence of oral cancer – </a:t>
            </a:r>
            <a:r>
              <a:rPr lang="en-US" sz="2400" dirty="0" smtClean="0"/>
              <a:t>9.8 cases per 100,000  males</a:t>
            </a:r>
          </a:p>
          <a:p>
            <a:pPr marL="457200" indent="-457200">
              <a:buNone/>
            </a:pPr>
            <a:r>
              <a:rPr lang="en-US" sz="2400" dirty="0" smtClean="0"/>
              <a:t>                                          	5.2 cases  per 100,000 females</a:t>
            </a:r>
          </a:p>
          <a:p>
            <a:pPr marL="457200" indent="-457200">
              <a:buNone/>
            </a:pPr>
            <a:r>
              <a:rPr lang="en-US" sz="2400" dirty="0" smtClean="0">
                <a:solidFill>
                  <a:srgbClr val="FF0000"/>
                </a:solidFill>
              </a:rPr>
              <a:t>             Mortality -  </a:t>
            </a:r>
            <a:r>
              <a:rPr lang="en-US" sz="2400" dirty="0" smtClean="0"/>
              <a:t>6.8 per 100,000 among males</a:t>
            </a:r>
          </a:p>
          <a:p>
            <a:pPr marL="457200" indent="-457200">
              <a:buNone/>
            </a:pPr>
            <a:r>
              <a:rPr lang="en-US" sz="2400" dirty="0" smtClean="0"/>
              <a:t>                  	      3.6 per 100,000 among females</a:t>
            </a:r>
          </a:p>
          <a:p>
            <a:pPr algn="just"/>
            <a:r>
              <a:rPr lang="en-US" sz="2400" dirty="0" smtClean="0"/>
              <a:t>Number of new cases registered in India was  </a:t>
            </a:r>
            <a:r>
              <a:rPr lang="en-US" sz="2400" dirty="0" smtClean="0">
                <a:solidFill>
                  <a:srgbClr val="00B050"/>
                </a:solidFill>
              </a:rPr>
              <a:t>69,820</a:t>
            </a:r>
            <a:r>
              <a:rPr lang="en-US" sz="2400" dirty="0" smtClean="0">
                <a:solidFill>
                  <a:srgbClr val="FFFF00"/>
                </a:solidFill>
              </a:rPr>
              <a:t>  </a:t>
            </a:r>
            <a:r>
              <a:rPr lang="en-US" sz="2400" dirty="0" smtClean="0"/>
              <a:t>with</a:t>
            </a:r>
            <a:r>
              <a:rPr lang="en-US" sz="2400" dirty="0" smtClean="0">
                <a:solidFill>
                  <a:srgbClr val="FFFF00"/>
                </a:solidFill>
              </a:rPr>
              <a:t> </a:t>
            </a:r>
            <a:r>
              <a:rPr lang="en-US" sz="2400" dirty="0" smtClean="0">
                <a:solidFill>
                  <a:srgbClr val="C00000"/>
                </a:solidFill>
              </a:rPr>
              <a:t>47,653</a:t>
            </a:r>
            <a:r>
              <a:rPr lang="en-US" sz="2400" dirty="0" smtClean="0">
                <a:solidFill>
                  <a:srgbClr val="FFFF00"/>
                </a:solidFill>
              </a:rPr>
              <a:t> </a:t>
            </a:r>
            <a:r>
              <a:rPr lang="en-US" sz="2400" dirty="0" smtClean="0"/>
              <a:t>deaths due to oral cancer </a:t>
            </a:r>
            <a:r>
              <a:rPr lang="en-US" sz="2400" dirty="0" smtClean="0">
                <a:solidFill>
                  <a:srgbClr val="FF0000"/>
                </a:solidFill>
              </a:rPr>
              <a:t>(GLOBOCAN 2012, India Facts Sheet)</a:t>
            </a:r>
          </a:p>
          <a:p>
            <a:pPr marL="457200" indent="-457200" algn="just">
              <a:buNone/>
            </a:pPr>
            <a:endParaRPr lang="en-US" sz="2400" dirty="0" smtClean="0">
              <a:solidFill>
                <a:srgbClr val="FF0000"/>
              </a:solidFill>
            </a:endParaRPr>
          </a:p>
          <a:p>
            <a:pPr marL="457200" indent="-457200">
              <a:buNone/>
            </a:pPr>
            <a:r>
              <a:rPr lang="en-US" sz="2400" dirty="0" smtClean="0">
                <a:solidFill>
                  <a:srgbClr val="FF0000"/>
                </a:solidFill>
              </a:rPr>
              <a:t>                  </a:t>
            </a:r>
            <a:endParaRPr lang="en-US" sz="2400" dirty="0">
              <a:solidFill>
                <a:srgbClr val="FF0000"/>
              </a:solidFill>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15</a:t>
            </a:fld>
            <a:endParaRPr lang="en-US"/>
          </a:p>
        </p:txBody>
      </p:sp>
      <p:sp>
        <p:nvSpPr>
          <p:cNvPr id="4" name="Rectangle 3"/>
          <p:cNvSpPr/>
          <p:nvPr/>
        </p:nvSpPr>
        <p:spPr>
          <a:xfrm>
            <a:off x="876300" y="2286000"/>
            <a:ext cx="708660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907" y="5410201"/>
            <a:ext cx="5612457" cy="1386320"/>
          </a:xfrm>
          <a:prstGeom prst="rect">
            <a:avLst/>
          </a:prstGeom>
        </p:spPr>
      </p:pic>
    </p:spTree>
    <p:extLst>
      <p:ext uri="{BB962C8B-B14F-4D97-AF65-F5344CB8AC3E}">
        <p14:creationId xmlns:p14="http://schemas.microsoft.com/office/powerpoint/2010/main" val="3359105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458200" cy="5791200"/>
          </a:xfrm>
        </p:spPr>
        <p:txBody>
          <a:bodyPr/>
          <a:lstStyle/>
          <a:p>
            <a:r>
              <a:rPr lang="en-US" b="1" dirty="0" smtClean="0">
                <a:solidFill>
                  <a:schemeClr val="accent2"/>
                </a:solidFill>
              </a:rPr>
              <a:t>EPIDEMIOLOGICAL STUDIES: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05233594"/>
              </p:ext>
            </p:extLst>
          </p:nvPr>
        </p:nvGraphicFramePr>
        <p:xfrm>
          <a:off x="304800" y="914400"/>
          <a:ext cx="8534400" cy="5715000"/>
        </p:xfrm>
        <a:graphic>
          <a:graphicData uri="http://schemas.openxmlformats.org/drawingml/2006/table">
            <a:tbl>
              <a:tblPr firstRow="1" bandRow="1">
                <a:tableStyleId>{5C22544A-7EE6-4342-B048-85BDC9FD1C3A}</a:tableStyleId>
              </a:tblPr>
              <a:tblGrid>
                <a:gridCol w="2057400"/>
                <a:gridCol w="6477000"/>
              </a:tblGrid>
              <a:tr h="741947">
                <a:tc>
                  <a:txBody>
                    <a:bodyPr/>
                    <a:lstStyle/>
                    <a:p>
                      <a:r>
                        <a:rPr lang="en-US" sz="2600" dirty="0" smtClean="0"/>
                        <a:t>Authors</a:t>
                      </a:r>
                      <a:endParaRPr lang="en-US" sz="2600" dirty="0"/>
                    </a:p>
                  </a:txBody>
                  <a:tcPr/>
                </a:tc>
                <a:tc>
                  <a:txBody>
                    <a:bodyPr/>
                    <a:lstStyle/>
                    <a:p>
                      <a:pPr marL="0" algn="l" rtl="0" eaLnBrk="1" latinLnBrk="0" hangingPunct="1"/>
                      <a:r>
                        <a:rPr kumimoji="0" lang="en-US" sz="2600" b="1" kern="1200" dirty="0" smtClean="0">
                          <a:solidFill>
                            <a:schemeClr val="lt1"/>
                          </a:solidFill>
                          <a:latin typeface="+mn-lt"/>
                          <a:ea typeface="+mn-ea"/>
                          <a:cs typeface="+mn-cs"/>
                        </a:rPr>
                        <a:t>Findings</a:t>
                      </a:r>
                      <a:endParaRPr kumimoji="0" lang="en-US" sz="2600" b="1" kern="1200" dirty="0">
                        <a:solidFill>
                          <a:schemeClr val="lt1"/>
                        </a:solidFill>
                        <a:latin typeface="+mn-lt"/>
                        <a:ea typeface="+mn-ea"/>
                        <a:cs typeface="+mn-cs"/>
                      </a:endParaRPr>
                    </a:p>
                  </a:txBody>
                  <a:tcPr/>
                </a:tc>
              </a:tr>
              <a:tr h="2213811">
                <a:tc>
                  <a:txBody>
                    <a:bodyPr/>
                    <a:lstStyle/>
                    <a:p>
                      <a:r>
                        <a:rPr lang="en-US" sz="2200" dirty="0" smtClean="0"/>
                        <a:t>Kumar</a:t>
                      </a:r>
                      <a:r>
                        <a:rPr lang="en-US" sz="2200" baseline="0" dirty="0" smtClean="0"/>
                        <a:t> BD et al;</a:t>
                      </a:r>
                    </a:p>
                    <a:p>
                      <a:r>
                        <a:rPr lang="en-US" sz="2200" baseline="0" dirty="0" smtClean="0"/>
                        <a:t>2016</a:t>
                      </a:r>
                      <a:endParaRPr lang="en-US" sz="2200" dirty="0"/>
                    </a:p>
                  </a:txBody>
                  <a:tcPr/>
                </a:tc>
                <a:tc>
                  <a:txBody>
                    <a:bodyPr/>
                    <a:lstStyle/>
                    <a:p>
                      <a:pPr marL="342900" indent="-342900" algn="just">
                        <a:buFont typeface="Arial" panose="020B0604020202020204" pitchFamily="34" charset="0"/>
                        <a:buChar char="•"/>
                      </a:pPr>
                      <a:r>
                        <a:rPr lang="en-US" sz="2200" dirty="0" smtClean="0"/>
                        <a:t>A review of literature showed that the prevalence of Oral </a:t>
                      </a:r>
                      <a:r>
                        <a:rPr lang="en-US" sz="2200" dirty="0" err="1" smtClean="0"/>
                        <a:t>Submucous</a:t>
                      </a:r>
                      <a:r>
                        <a:rPr lang="en-US" sz="2200" dirty="0" smtClean="0"/>
                        <a:t> Fibrosis (OSF) in India varies between 0.03% and 3.2% with a higher risk of cancer. </a:t>
                      </a:r>
                    </a:p>
                    <a:p>
                      <a:pPr marL="342900" indent="-342900" algn="just">
                        <a:buFont typeface="Arial" panose="020B0604020202020204" pitchFamily="34" charset="0"/>
                        <a:buChar char="•"/>
                      </a:pPr>
                      <a:r>
                        <a:rPr lang="en-US" sz="2200" dirty="0" smtClean="0"/>
                        <a:t>Prevalence of leukoplakia and oral lichen planus in India varies from 0.2%-5.2% and 0.02%-0.4% respectively. </a:t>
                      </a:r>
                    </a:p>
                    <a:p>
                      <a:pPr algn="just"/>
                      <a:endParaRPr lang="en-US" sz="2200" dirty="0"/>
                    </a:p>
                  </a:txBody>
                  <a:tcPr/>
                </a:tc>
              </a:tr>
              <a:tr h="802105">
                <a:tc>
                  <a:txBody>
                    <a:bodyPr/>
                    <a:lstStyle/>
                    <a:p>
                      <a:r>
                        <a:rPr lang="en-US" sz="2200" dirty="0" err="1" smtClean="0"/>
                        <a:t>Sridharan</a:t>
                      </a:r>
                      <a:r>
                        <a:rPr lang="en-US" sz="2200" dirty="0" smtClean="0"/>
                        <a:t> G; </a:t>
                      </a:r>
                    </a:p>
                    <a:p>
                      <a:r>
                        <a:rPr lang="en-US" sz="2200" dirty="0" smtClean="0"/>
                        <a:t>2012</a:t>
                      </a:r>
                      <a:endParaRPr lang="en-US" sz="2200" dirty="0"/>
                    </a:p>
                  </a:txBody>
                  <a:tcPr/>
                </a:tc>
                <a:tc>
                  <a:txBody>
                    <a:bodyPr/>
                    <a:lstStyle/>
                    <a:p>
                      <a:pPr marL="342900" indent="-342900" algn="just">
                        <a:buFont typeface="Arial" panose="020B0604020202020204" pitchFamily="34" charset="0"/>
                        <a:buChar char="•"/>
                      </a:pPr>
                      <a:r>
                        <a:rPr lang="en-US" sz="2200" dirty="0" smtClean="0"/>
                        <a:t>Leukoplakia</a:t>
                      </a:r>
                      <a:r>
                        <a:rPr lang="en-US" sz="2200" baseline="0" dirty="0" smtClean="0"/>
                        <a:t> : 0.2 to 5.2%; OSMF: 0.03 to 3.2%</a:t>
                      </a:r>
                    </a:p>
                    <a:p>
                      <a:pPr marL="342900" indent="-342900" algn="just">
                        <a:buFont typeface="Arial" panose="020B0604020202020204" pitchFamily="34" charset="0"/>
                        <a:buChar char="•"/>
                      </a:pPr>
                      <a:r>
                        <a:rPr lang="en-US" sz="2200" baseline="0" dirty="0" err="1" smtClean="0"/>
                        <a:t>Erythroplakia</a:t>
                      </a:r>
                      <a:r>
                        <a:rPr lang="en-US" sz="2200" baseline="0" dirty="0" smtClean="0"/>
                        <a:t>: 0.02 to 0.6%; OLP: 0.5 to 2.2%</a:t>
                      </a:r>
                      <a:endParaRPr lang="en-US" sz="2200" dirty="0"/>
                    </a:p>
                  </a:txBody>
                  <a:tcPr/>
                </a:tc>
              </a:tr>
              <a:tr h="802105">
                <a:tc>
                  <a:txBody>
                    <a:bodyPr/>
                    <a:lstStyle/>
                    <a:p>
                      <a:r>
                        <a:rPr lang="en-US" sz="2200" dirty="0" err="1" smtClean="0"/>
                        <a:t>Mehrotra</a:t>
                      </a:r>
                      <a:r>
                        <a:rPr lang="en-US" sz="2200" dirty="0" smtClean="0"/>
                        <a:t> R et al; 2008</a:t>
                      </a:r>
                      <a:endParaRPr lang="en-US" sz="2200" dirty="0"/>
                    </a:p>
                  </a:txBody>
                  <a:tcPr/>
                </a:tc>
                <a:tc>
                  <a:txBody>
                    <a:bodyPr/>
                    <a:lstStyle/>
                    <a:p>
                      <a:pPr marL="342900" indent="-342900" algn="just">
                        <a:buFont typeface="Arial" panose="020B0604020202020204" pitchFamily="34" charset="0"/>
                        <a:buChar char="•"/>
                      </a:pPr>
                      <a:r>
                        <a:rPr lang="en-US" sz="2200" dirty="0" smtClean="0"/>
                        <a:t>Majority</a:t>
                      </a:r>
                      <a:r>
                        <a:rPr lang="en-US" sz="2200" baseline="0" dirty="0" smtClean="0"/>
                        <a:t> of the tobacco users – OSMF followed by dysplasia</a:t>
                      </a:r>
                      <a:endParaRPr lang="en-US" sz="2200" dirty="0"/>
                    </a:p>
                  </a:txBody>
                  <a:tcPr/>
                </a:tc>
              </a:tr>
              <a:tr h="1155032">
                <a:tc>
                  <a:txBody>
                    <a:bodyPr/>
                    <a:lstStyle/>
                    <a:p>
                      <a:r>
                        <a:rPr lang="en-US" sz="2200" dirty="0" err="1" smtClean="0"/>
                        <a:t>Gowhar</a:t>
                      </a:r>
                      <a:r>
                        <a:rPr lang="en-US" sz="2200" dirty="0" smtClean="0"/>
                        <a:t> O et al; </a:t>
                      </a:r>
                    </a:p>
                    <a:p>
                      <a:r>
                        <a:rPr lang="en-US" sz="2200" dirty="0" smtClean="0"/>
                        <a:t>2016</a:t>
                      </a:r>
                      <a:endParaRPr lang="en-US" sz="2200" dirty="0"/>
                    </a:p>
                  </a:txBody>
                  <a:tcPr/>
                </a:tc>
                <a:tc>
                  <a:txBody>
                    <a:bodyPr/>
                    <a:lstStyle/>
                    <a:p>
                      <a:pPr marL="342900" indent="-342900" algn="just">
                        <a:buFont typeface="Arial" panose="020B0604020202020204" pitchFamily="34" charset="0"/>
                        <a:buChar char="•"/>
                      </a:pPr>
                      <a:r>
                        <a:rPr lang="en-US" sz="2200" dirty="0" smtClean="0"/>
                        <a:t>200 oral biopsies:</a:t>
                      </a:r>
                      <a:r>
                        <a:rPr lang="en-US" sz="2200" baseline="0" dirty="0" smtClean="0"/>
                        <a:t> 130 premalignant &amp; 40 malignant lesions</a:t>
                      </a:r>
                    </a:p>
                    <a:p>
                      <a:pPr marL="342900" indent="-342900" algn="just">
                        <a:buFont typeface="Arial" panose="020B0604020202020204" pitchFamily="34" charset="0"/>
                        <a:buChar char="•"/>
                      </a:pPr>
                      <a:r>
                        <a:rPr lang="en-US" sz="2200" baseline="0" dirty="0" smtClean="0"/>
                        <a:t>OLP &amp; OSMF</a:t>
                      </a:r>
                      <a:endParaRPr lang="en-US" sz="2200" dirty="0"/>
                    </a:p>
                  </a:txBody>
                  <a:tcPr/>
                </a:tc>
              </a:tr>
            </a:tbl>
          </a:graphicData>
        </a:graphic>
      </p:graphicFrame>
      <p:sp>
        <p:nvSpPr>
          <p:cNvPr id="2" name="Slide Number Placeholder 1"/>
          <p:cNvSpPr>
            <a:spLocks noGrp="1"/>
          </p:cNvSpPr>
          <p:nvPr>
            <p:ph type="sldNum" sz="quarter" idx="12"/>
          </p:nvPr>
        </p:nvSpPr>
        <p:spPr/>
        <p:txBody>
          <a:bodyPr/>
          <a:lstStyle/>
          <a:p>
            <a:fld id="{D1CE0A52-1589-4040-8EF6-13F5FFB81667}" type="slidenum">
              <a:rPr lang="en-US" smtClean="0"/>
              <a:pPr/>
              <a:t>16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582" y="152400"/>
            <a:ext cx="1856846" cy="1257300"/>
          </a:xfrm>
          <a:prstGeom prst="rect">
            <a:avLst/>
          </a:prstGeom>
        </p:spPr>
      </p:pic>
    </p:spTree>
    <p:extLst>
      <p:ext uri="{BB962C8B-B14F-4D97-AF65-F5344CB8AC3E}">
        <p14:creationId xmlns:p14="http://schemas.microsoft.com/office/powerpoint/2010/main" val="2017379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600200"/>
            <a:ext cx="3352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Smoking tobacco</a:t>
            </a:r>
          </a:p>
          <a:p>
            <a:pPr marL="285750" indent="-285750">
              <a:buFont typeface="Arial" panose="020B0604020202020204" pitchFamily="34" charset="0"/>
              <a:buChar char="•"/>
            </a:pPr>
            <a:r>
              <a:rPr lang="en-US" sz="2200" dirty="0" smtClean="0"/>
              <a:t>Chewing tobacco/oral snuff</a:t>
            </a:r>
          </a:p>
          <a:p>
            <a:pPr marL="285750" indent="-285750">
              <a:buFont typeface="Arial" panose="020B0604020202020204" pitchFamily="34" charset="0"/>
              <a:buChar char="•"/>
            </a:pPr>
            <a:r>
              <a:rPr lang="en-US" sz="2200" dirty="0" smtClean="0"/>
              <a:t>Heavy consumption of alcohol</a:t>
            </a:r>
          </a:p>
          <a:p>
            <a:pPr marL="285750" indent="-285750">
              <a:buFont typeface="Arial" panose="020B0604020202020204" pitchFamily="34" charset="0"/>
              <a:buChar char="•"/>
            </a:pPr>
            <a:r>
              <a:rPr lang="en-US" sz="2200" dirty="0" smtClean="0"/>
              <a:t>Presence of potentially malignant lesions</a:t>
            </a:r>
          </a:p>
          <a:p>
            <a:pPr marL="285750" indent="-285750">
              <a:buFont typeface="Arial" panose="020B0604020202020204" pitchFamily="34" charset="0"/>
              <a:buChar char="•"/>
            </a:pPr>
            <a:r>
              <a:rPr lang="en-US" sz="2200" dirty="0" smtClean="0"/>
              <a:t>Prior history of oral cavity/other </a:t>
            </a:r>
            <a:r>
              <a:rPr lang="en-US" sz="2200" dirty="0" err="1" smtClean="0"/>
              <a:t>aerodigestive</a:t>
            </a:r>
            <a:r>
              <a:rPr lang="en-US" sz="2200" dirty="0" smtClean="0"/>
              <a:t> tract cancer</a:t>
            </a:r>
          </a:p>
          <a:p>
            <a:pPr marL="285750" indent="-285750">
              <a:buFont typeface="Arial" panose="020B0604020202020204" pitchFamily="34" charset="0"/>
              <a:buChar char="•"/>
            </a:pPr>
            <a:r>
              <a:rPr lang="en-US" sz="2200" dirty="0" smtClean="0"/>
              <a:t>Age, in conjunction with other risks listed</a:t>
            </a:r>
            <a:endParaRPr lang="en-US" sz="2200" dirty="0"/>
          </a:p>
        </p:txBody>
      </p:sp>
      <p:sp>
        <p:nvSpPr>
          <p:cNvPr id="5" name="Rectangle 4"/>
          <p:cNvSpPr/>
          <p:nvPr/>
        </p:nvSpPr>
        <p:spPr>
          <a:xfrm>
            <a:off x="4904509" y="1447800"/>
            <a:ext cx="3352800" cy="480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Dietary deficiency (</a:t>
            </a:r>
            <a:r>
              <a:rPr lang="en-US" sz="2200" dirty="0" err="1" smtClean="0"/>
              <a:t>Vit</a:t>
            </a:r>
            <a:r>
              <a:rPr lang="en-US" sz="2200" dirty="0" smtClean="0"/>
              <a:t> A,C,E, Iron)</a:t>
            </a:r>
          </a:p>
          <a:p>
            <a:pPr marL="342900" indent="-342900">
              <a:buFont typeface="Arial" panose="020B0604020202020204" pitchFamily="34" charset="0"/>
              <a:buChar char="•"/>
            </a:pPr>
            <a:r>
              <a:rPr lang="en-US" sz="2200" dirty="0" smtClean="0"/>
              <a:t>Genetics</a:t>
            </a:r>
          </a:p>
          <a:p>
            <a:pPr marL="342900" indent="-342900">
              <a:buFont typeface="Arial" panose="020B0604020202020204" pitchFamily="34" charset="0"/>
              <a:buChar char="•"/>
            </a:pPr>
            <a:r>
              <a:rPr lang="en-US" sz="2200" dirty="0" smtClean="0"/>
              <a:t>Sunlight</a:t>
            </a:r>
          </a:p>
          <a:p>
            <a:pPr marL="342900" indent="-342900">
              <a:buFont typeface="Arial" panose="020B0604020202020204" pitchFamily="34" charset="0"/>
              <a:buChar char="•"/>
            </a:pPr>
            <a:r>
              <a:rPr lang="en-US" sz="2200" dirty="0" smtClean="0"/>
              <a:t>Dental trauma</a:t>
            </a:r>
          </a:p>
          <a:p>
            <a:pPr marL="342900" indent="-342900">
              <a:buFont typeface="Arial" panose="020B0604020202020204" pitchFamily="34" charset="0"/>
              <a:buChar char="•"/>
            </a:pPr>
            <a:r>
              <a:rPr lang="en-US" sz="2200" dirty="0" smtClean="0"/>
              <a:t>Viral infection</a:t>
            </a:r>
          </a:p>
          <a:p>
            <a:pPr marL="342900" indent="-342900">
              <a:buFont typeface="Arial" panose="020B0604020202020204" pitchFamily="34" charset="0"/>
              <a:buChar char="•"/>
            </a:pPr>
            <a:r>
              <a:rPr lang="en-US" sz="2200" dirty="0" smtClean="0"/>
              <a:t>Air pollution &amp; environmental exposure to the burning of fossil fuels</a:t>
            </a:r>
          </a:p>
          <a:p>
            <a:pPr marL="342900" indent="-342900">
              <a:buFont typeface="Arial" panose="020B0604020202020204" pitchFamily="34" charset="0"/>
              <a:buChar char="•"/>
            </a:pPr>
            <a:r>
              <a:rPr lang="en-US" sz="2200" dirty="0" smtClean="0"/>
              <a:t>Chronic sepsis in the mouth</a:t>
            </a:r>
          </a:p>
          <a:p>
            <a:pPr marL="342900" indent="-342900">
              <a:buFont typeface="Arial" panose="020B0604020202020204" pitchFamily="34" charset="0"/>
              <a:buChar char="•"/>
            </a:pPr>
            <a:r>
              <a:rPr lang="en-US" sz="2200" dirty="0" smtClean="0"/>
              <a:t>Chemical agents</a:t>
            </a:r>
          </a:p>
          <a:p>
            <a:pPr marL="342900" indent="-342900">
              <a:buFont typeface="Arial" panose="020B0604020202020204" pitchFamily="34" charset="0"/>
              <a:buChar char="•"/>
            </a:pPr>
            <a:endParaRPr lang="en-US" sz="2200" dirty="0"/>
          </a:p>
        </p:txBody>
      </p:sp>
      <p:sp>
        <p:nvSpPr>
          <p:cNvPr id="6" name="Rectangle 5"/>
          <p:cNvSpPr/>
          <p:nvPr/>
        </p:nvSpPr>
        <p:spPr>
          <a:xfrm>
            <a:off x="609600" y="1447800"/>
            <a:ext cx="3352800" cy="685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ESTABLISHED RISK FACTORS</a:t>
            </a:r>
            <a:endParaRPr lang="en-US" sz="2000" b="1" dirty="0"/>
          </a:p>
        </p:txBody>
      </p:sp>
      <p:sp>
        <p:nvSpPr>
          <p:cNvPr id="7" name="Rectangle 6"/>
          <p:cNvSpPr/>
          <p:nvPr/>
        </p:nvSpPr>
        <p:spPr>
          <a:xfrm>
            <a:off x="4904509" y="1451264"/>
            <a:ext cx="3352800" cy="685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PREDISPOSING </a:t>
            </a:r>
            <a:r>
              <a:rPr lang="en-US" sz="2000" b="1" dirty="0"/>
              <a:t>FACTORS</a:t>
            </a:r>
          </a:p>
        </p:txBody>
      </p:sp>
      <p:sp>
        <p:nvSpPr>
          <p:cNvPr id="8" name="Oval 7"/>
          <p:cNvSpPr/>
          <p:nvPr/>
        </p:nvSpPr>
        <p:spPr>
          <a:xfrm>
            <a:off x="3200400" y="228600"/>
            <a:ext cx="2895599" cy="914400"/>
          </a:xfrm>
          <a:prstGeom prst="ellipse">
            <a:avLst/>
          </a:prstGeom>
          <a:solidFill>
            <a:schemeClr val="accent2">
              <a:lumMod val="75000"/>
            </a:schemeClr>
          </a:solidFill>
          <a:ln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ETIOLOGY</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5064"/>
            <a:ext cx="1447136" cy="1261606"/>
          </a:xfrm>
          <a:prstGeom prst="rect">
            <a:avLst/>
          </a:prstGeom>
        </p:spPr>
      </p:pic>
    </p:spTree>
    <p:extLst>
      <p:ext uri="{BB962C8B-B14F-4D97-AF65-F5344CB8AC3E}">
        <p14:creationId xmlns:p14="http://schemas.microsoft.com/office/powerpoint/2010/main" val="634825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00400" y="228600"/>
            <a:ext cx="2895599" cy="914400"/>
          </a:xfrm>
          <a:prstGeom prst="ellipse">
            <a:avLst/>
          </a:prstGeom>
          <a:solidFill>
            <a:srgbClr val="002060"/>
          </a:solidFill>
          <a:ln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ETIOLOGY</a:t>
            </a:r>
            <a:endParaRPr lang="en-US" sz="2800" dirty="0">
              <a:solidFill>
                <a:schemeClr val="bg1"/>
              </a:solidFill>
            </a:endParaRPr>
          </a:p>
        </p:txBody>
      </p:sp>
      <p:graphicFrame>
        <p:nvGraphicFramePr>
          <p:cNvPr id="5" name="Diagram 4"/>
          <p:cNvGraphicFramePr/>
          <p:nvPr>
            <p:extLst>
              <p:ext uri="{D42A27DB-BD31-4B8C-83A1-F6EECF244321}">
                <p14:modId xmlns:p14="http://schemas.microsoft.com/office/powerpoint/2010/main" val="2606471795"/>
              </p:ext>
            </p:extLst>
          </p:nvPr>
        </p:nvGraphicFramePr>
        <p:xfrm>
          <a:off x="304800" y="1219200"/>
          <a:ext cx="8534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D1CE0A52-1589-4040-8EF6-13F5FFB81667}" type="slidenum">
              <a:rPr lang="en-US" smtClean="0"/>
              <a:pPr/>
              <a:t>18</a:t>
            </a:fld>
            <a:endParaRPr lang="en-US"/>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0401" y="76200"/>
            <a:ext cx="2133600" cy="1478677"/>
          </a:xfrm>
          <a:prstGeom prst="rect">
            <a:avLst/>
          </a:prstGeom>
        </p:spPr>
      </p:pic>
    </p:spTree>
    <p:extLst>
      <p:ext uri="{BB962C8B-B14F-4D97-AF65-F5344CB8AC3E}">
        <p14:creationId xmlns:p14="http://schemas.microsoft.com/office/powerpoint/2010/main" val="685251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blipFill>
            <a:blip r:embed="rId2"/>
            <a:tile tx="0" ty="0" sx="100000" sy="100000" flip="none" algn="tl"/>
          </a:blipFill>
        </p:spPr>
        <p:txBody>
          <a:bodyPr>
            <a:normAutofit/>
          </a:bodyPr>
          <a:lstStyle/>
          <a:p>
            <a:pPr algn="ctr"/>
            <a:r>
              <a:rPr lang="en-US" b="1" dirty="0" smtClean="0">
                <a:solidFill>
                  <a:schemeClr val="accent2"/>
                </a:solidFill>
              </a:rPr>
              <a:t>HOST FACTORS</a:t>
            </a:r>
            <a:endParaRPr lang="en-US" b="1" dirty="0">
              <a:solidFill>
                <a:schemeClr val="accent2"/>
              </a:solidFill>
            </a:endParaRPr>
          </a:p>
        </p:txBody>
      </p:sp>
      <p:sp>
        <p:nvSpPr>
          <p:cNvPr id="3" name="Content Placeholder 2"/>
          <p:cNvSpPr>
            <a:spLocks noGrp="1"/>
          </p:cNvSpPr>
          <p:nvPr>
            <p:ph sz="quarter" idx="1"/>
          </p:nvPr>
        </p:nvSpPr>
        <p:spPr>
          <a:xfrm>
            <a:off x="152400" y="1143000"/>
            <a:ext cx="8686800" cy="4876800"/>
          </a:xfrm>
        </p:spPr>
        <p:txBody>
          <a:bodyPr>
            <a:noAutofit/>
          </a:bodyPr>
          <a:lstStyle/>
          <a:p>
            <a:pPr marL="0" indent="0" algn="just">
              <a:lnSpc>
                <a:spcPct val="150000"/>
              </a:lnSpc>
              <a:buNone/>
            </a:pPr>
            <a:r>
              <a:rPr lang="en-US" sz="2400" b="1" u="sng" dirty="0" smtClean="0">
                <a:cs typeface="Arial" panose="020B0604020202020204" pitchFamily="34" charset="0"/>
              </a:rPr>
              <a:t>Age</a:t>
            </a:r>
            <a:r>
              <a:rPr lang="en-US" sz="2400" b="1" u="sng" dirty="0">
                <a:cs typeface="Arial" panose="020B0604020202020204" pitchFamily="34" charset="0"/>
              </a:rPr>
              <a:t>:</a:t>
            </a:r>
            <a:r>
              <a:rPr lang="en-US" sz="2400" dirty="0">
                <a:cs typeface="Arial" panose="020B0604020202020204" pitchFamily="34" charset="0"/>
              </a:rPr>
              <a:t>  </a:t>
            </a:r>
            <a:endParaRPr lang="en-US" sz="2400" dirty="0" smtClean="0">
              <a:cs typeface="Arial" panose="020B0604020202020204" pitchFamily="34" charset="0"/>
            </a:endParaRPr>
          </a:p>
          <a:p>
            <a:pPr algn="just">
              <a:lnSpc>
                <a:spcPct val="150000"/>
              </a:lnSpc>
            </a:pPr>
            <a:r>
              <a:rPr lang="en-US" sz="2400" dirty="0" smtClean="0">
                <a:cs typeface="Arial" panose="020B0604020202020204" pitchFamily="34" charset="0"/>
              </a:rPr>
              <a:t>Cancer </a:t>
            </a:r>
            <a:r>
              <a:rPr lang="en-US" sz="2400" dirty="0">
                <a:cs typeface="Arial" panose="020B0604020202020204" pitchFamily="34" charset="0"/>
              </a:rPr>
              <a:t>is an age related disease</a:t>
            </a:r>
            <a:r>
              <a:rPr lang="en-US" sz="2400" dirty="0" smtClean="0">
                <a:cs typeface="Arial" panose="020B0604020202020204" pitchFamily="34" charset="0"/>
              </a:rPr>
              <a:t>.</a:t>
            </a:r>
            <a:endParaRPr lang="en-US" sz="2400" dirty="0">
              <a:cs typeface="Arial" panose="020B0604020202020204" pitchFamily="34" charset="0"/>
            </a:endParaRPr>
          </a:p>
          <a:p>
            <a:pPr algn="just">
              <a:lnSpc>
                <a:spcPct val="150000"/>
              </a:lnSpc>
            </a:pPr>
            <a:r>
              <a:rPr lang="en-US" sz="2400" dirty="0">
                <a:cs typeface="Arial" panose="020B0604020202020204" pitchFamily="34" charset="0"/>
              </a:rPr>
              <a:t>Studies have reported maximum prevalence in the </a:t>
            </a:r>
            <a:r>
              <a:rPr lang="en-US" sz="2400" dirty="0">
                <a:solidFill>
                  <a:srgbClr val="FF0000"/>
                </a:solidFill>
                <a:cs typeface="Arial" panose="020B0604020202020204" pitchFamily="34" charset="0"/>
              </a:rPr>
              <a:t>5</a:t>
            </a:r>
            <a:r>
              <a:rPr lang="en-US" sz="2400" baseline="30000" dirty="0">
                <a:solidFill>
                  <a:srgbClr val="FF0000"/>
                </a:solidFill>
                <a:cs typeface="Arial" panose="020B0604020202020204" pitchFamily="34" charset="0"/>
              </a:rPr>
              <a:t>th</a:t>
            </a:r>
            <a:r>
              <a:rPr lang="en-US" sz="2400" dirty="0">
                <a:solidFill>
                  <a:srgbClr val="FF0000"/>
                </a:solidFill>
                <a:cs typeface="Arial" panose="020B0604020202020204" pitchFamily="34" charset="0"/>
              </a:rPr>
              <a:t> and 6</a:t>
            </a:r>
            <a:r>
              <a:rPr lang="en-US" sz="2400" baseline="30000" dirty="0">
                <a:solidFill>
                  <a:srgbClr val="FF0000"/>
                </a:solidFill>
                <a:cs typeface="Arial" panose="020B0604020202020204" pitchFamily="34" charset="0"/>
              </a:rPr>
              <a:t>th</a:t>
            </a:r>
            <a:r>
              <a:rPr lang="en-US" sz="2400" dirty="0">
                <a:solidFill>
                  <a:srgbClr val="FF0000"/>
                </a:solidFill>
                <a:cs typeface="Arial" panose="020B0604020202020204" pitchFamily="34" charset="0"/>
              </a:rPr>
              <a:t> decade </a:t>
            </a:r>
            <a:r>
              <a:rPr lang="en-US" sz="2400" dirty="0">
                <a:cs typeface="Arial" panose="020B0604020202020204" pitchFamily="34" charset="0"/>
              </a:rPr>
              <a:t>of life. </a:t>
            </a:r>
            <a:endParaRPr lang="en-US" sz="2400" dirty="0" smtClean="0">
              <a:cs typeface="Arial" panose="020B0604020202020204" pitchFamily="34" charset="0"/>
            </a:endParaRPr>
          </a:p>
          <a:p>
            <a:pPr algn="just">
              <a:lnSpc>
                <a:spcPct val="150000"/>
              </a:lnSpc>
            </a:pPr>
            <a:r>
              <a:rPr lang="en-US" sz="2400" dirty="0">
                <a:cs typeface="Arial" panose="020B0604020202020204" pitchFamily="34" charset="0"/>
              </a:rPr>
              <a:t>Approximately 96% of oral cancer is diagnosed in persons older than 40 years and </a:t>
            </a:r>
            <a:r>
              <a:rPr lang="en-US" sz="2400" dirty="0" smtClean="0">
                <a:cs typeface="Arial" panose="020B0604020202020204" pitchFamily="34" charset="0"/>
              </a:rPr>
              <a:t>above.</a:t>
            </a:r>
            <a:endParaRPr lang="en-US" sz="2400" dirty="0">
              <a:cs typeface="Arial" panose="020B0604020202020204" pitchFamily="34" charset="0"/>
            </a:endParaRPr>
          </a:p>
          <a:p>
            <a:pPr algn="just">
              <a:lnSpc>
                <a:spcPct val="150000"/>
              </a:lnSpc>
            </a:pPr>
            <a:r>
              <a:rPr lang="en-US" sz="2400" dirty="0" smtClean="0">
                <a:cs typeface="Arial" panose="020B0604020202020204" pitchFamily="34" charset="0"/>
              </a:rPr>
              <a:t>More </a:t>
            </a:r>
            <a:r>
              <a:rPr lang="en-US" sz="2400" dirty="0">
                <a:cs typeface="Arial" panose="020B0604020202020204" pitchFamily="34" charset="0"/>
              </a:rPr>
              <a:t>than 50% of all cancers occur in persons over the age of 65 years. </a:t>
            </a:r>
            <a:endParaRPr lang="en-US" sz="2400" dirty="0" smtClean="0">
              <a:cs typeface="Arial" panose="020B0604020202020204" pitchFamily="34" charset="0"/>
            </a:endParaRPr>
          </a:p>
          <a:p>
            <a:pPr marL="0" indent="0" algn="r">
              <a:lnSpc>
                <a:spcPct val="150000"/>
              </a:lnSpc>
              <a:buNone/>
            </a:pPr>
            <a:r>
              <a:rPr lang="en-US" sz="2400" dirty="0" err="1" smtClean="0">
                <a:solidFill>
                  <a:srgbClr val="FF0000"/>
                </a:solidFill>
                <a:cs typeface="Arial" panose="020B0604020202020204" pitchFamily="34" charset="0"/>
              </a:rPr>
              <a:t>PLoS</a:t>
            </a:r>
            <a:r>
              <a:rPr lang="en-US" sz="2400" dirty="0" smtClean="0">
                <a:solidFill>
                  <a:srgbClr val="FF0000"/>
                </a:solidFill>
                <a:cs typeface="Arial" panose="020B0604020202020204" pitchFamily="34" charset="0"/>
              </a:rPr>
              <a:t> Med 2006;3(11):442</a:t>
            </a:r>
          </a:p>
          <a:p>
            <a:pPr algn="r">
              <a:lnSpc>
                <a:spcPct val="150000"/>
              </a:lnSpc>
            </a:pPr>
            <a:endParaRPr lang="en-US" sz="24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D1CE0A52-1589-4040-8EF6-13F5FFB81667}" type="slidenum">
              <a:rPr lang="en-US" smtClean="0"/>
              <a:pPr/>
              <a:t>19</a:t>
            </a:fld>
            <a:endParaRPr lang="en-US"/>
          </a:p>
        </p:txBody>
      </p:sp>
    </p:spTree>
    <p:extLst>
      <p:ext uri="{BB962C8B-B14F-4D97-AF65-F5344CB8AC3E}">
        <p14:creationId xmlns:p14="http://schemas.microsoft.com/office/powerpoint/2010/main" val="737727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89038"/>
          </a:xfrm>
        </p:spPr>
        <p:txBody>
          <a:bodyPr>
            <a:normAutofit/>
          </a:bodyPr>
          <a:lstStyle/>
          <a:p>
            <a:r>
              <a:rPr lang="en-US" sz="4400" b="1" dirty="0" smtClean="0">
                <a:solidFill>
                  <a:srgbClr val="C00000"/>
                </a:solidFill>
              </a:rPr>
              <a:t>CONTENTS</a:t>
            </a:r>
            <a:endParaRPr lang="en-US" sz="4400" b="1" dirty="0">
              <a:solidFill>
                <a:srgbClr val="C00000"/>
              </a:solidFill>
            </a:endParaRPr>
          </a:p>
        </p:txBody>
      </p:sp>
      <p:sp>
        <p:nvSpPr>
          <p:cNvPr id="3" name="Content Placeholder 2"/>
          <p:cNvSpPr>
            <a:spLocks noGrp="1"/>
          </p:cNvSpPr>
          <p:nvPr>
            <p:ph sz="quarter" idx="1"/>
          </p:nvPr>
        </p:nvSpPr>
        <p:spPr>
          <a:xfrm>
            <a:off x="304800" y="1447800"/>
            <a:ext cx="8686800" cy="5105400"/>
          </a:xfrm>
        </p:spPr>
        <p:txBody>
          <a:bodyPr/>
          <a:lstStyle/>
          <a:p>
            <a:r>
              <a:rPr lang="en-US" dirty="0" smtClean="0"/>
              <a:t>Introduction</a:t>
            </a:r>
          </a:p>
          <a:p>
            <a:r>
              <a:rPr lang="en-US" dirty="0" smtClean="0"/>
              <a:t>Terminology</a:t>
            </a:r>
          </a:p>
          <a:p>
            <a:r>
              <a:rPr lang="en-US" dirty="0" smtClean="0"/>
              <a:t>Classification of Oral Cancer</a:t>
            </a:r>
          </a:p>
          <a:p>
            <a:r>
              <a:rPr lang="en-US" dirty="0" smtClean="0"/>
              <a:t>Epidemiology of Oral Cancer </a:t>
            </a:r>
          </a:p>
          <a:p>
            <a:pPr marL="0" indent="0">
              <a:buNone/>
            </a:pPr>
            <a:r>
              <a:rPr lang="en-US" dirty="0"/>
              <a:t>	</a:t>
            </a:r>
            <a:r>
              <a:rPr lang="en-US" dirty="0" smtClean="0"/>
              <a:t>– Global and Indian Scenario</a:t>
            </a:r>
          </a:p>
          <a:p>
            <a:r>
              <a:rPr lang="en-US" dirty="0" smtClean="0"/>
              <a:t>Etiology of Oral Cancer </a:t>
            </a:r>
          </a:p>
          <a:p>
            <a:pPr marL="0" indent="0">
              <a:buNone/>
            </a:pPr>
            <a:r>
              <a:rPr lang="en-US" dirty="0"/>
              <a:t>	</a:t>
            </a:r>
            <a:r>
              <a:rPr lang="en-US" dirty="0" smtClean="0"/>
              <a:t>– Agent, Host &amp; Environmental factors</a:t>
            </a:r>
          </a:p>
          <a:p>
            <a:r>
              <a:rPr lang="en-US" dirty="0" smtClean="0"/>
              <a:t>Prevention of Oral Cancer</a:t>
            </a:r>
          </a:p>
          <a:p>
            <a:r>
              <a:rPr lang="en-US" dirty="0" smtClean="0"/>
              <a:t>Conclusion</a:t>
            </a:r>
          </a:p>
          <a:p>
            <a:r>
              <a:rPr lang="en-US" dirty="0" smtClean="0"/>
              <a:t>References</a:t>
            </a:r>
            <a:endParaRPr lang="en-US" dirty="0"/>
          </a:p>
        </p:txBody>
      </p:sp>
      <p:sp>
        <p:nvSpPr>
          <p:cNvPr id="4" name="Slide Number Placeholder 3"/>
          <p:cNvSpPr>
            <a:spLocks noGrp="1"/>
          </p:cNvSpPr>
          <p:nvPr>
            <p:ph type="sldNum" sz="quarter" idx="12"/>
          </p:nvPr>
        </p:nvSpPr>
        <p:spPr/>
        <p:txBody>
          <a:bodyPr/>
          <a:lstStyle/>
          <a:p>
            <a:fld id="{D1CE0A52-1589-4040-8EF6-13F5FFB81667}" type="slidenum">
              <a:rPr lang="en-US" smtClean="0"/>
              <a:pPr/>
              <a:t>2</a:t>
            </a:fld>
            <a:endParaRPr lang="en-US"/>
          </a:p>
        </p:txBody>
      </p:sp>
    </p:spTree>
    <p:extLst>
      <p:ext uri="{BB962C8B-B14F-4D97-AF65-F5344CB8AC3E}">
        <p14:creationId xmlns:p14="http://schemas.microsoft.com/office/powerpoint/2010/main" val="1976787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5562600"/>
          </a:xfrm>
        </p:spPr>
        <p:txBody>
          <a:bodyPr>
            <a:noAutofit/>
          </a:bodyPr>
          <a:lstStyle/>
          <a:p>
            <a:pPr algn="just">
              <a:lnSpc>
                <a:spcPct val="150000"/>
              </a:lnSpc>
            </a:pPr>
            <a:r>
              <a:rPr lang="en-US" dirty="0">
                <a:cs typeface="Arial" panose="020B0604020202020204" pitchFamily="34" charset="0"/>
              </a:rPr>
              <a:t>During the previous two decades, in many western countries there has been an alarming rise in the incidence of neoplasm among young men, a trend that seems to be continuing. </a:t>
            </a:r>
          </a:p>
          <a:p>
            <a:pPr algn="just">
              <a:lnSpc>
                <a:spcPct val="150000"/>
              </a:lnSpc>
            </a:pPr>
            <a:endParaRPr lang="en-US" dirty="0">
              <a:cs typeface="Arial" panose="020B0604020202020204" pitchFamily="34" charset="0"/>
            </a:endParaRPr>
          </a:p>
          <a:p>
            <a:pPr algn="just">
              <a:lnSpc>
                <a:spcPct val="150000"/>
              </a:lnSpc>
            </a:pPr>
            <a:r>
              <a:rPr lang="en-US" dirty="0" smtClean="0">
                <a:cs typeface="Arial" panose="020B0604020202020204" pitchFamily="34" charset="0"/>
              </a:rPr>
              <a:t>Recently, evidence </a:t>
            </a:r>
            <a:r>
              <a:rPr lang="en-US" dirty="0">
                <a:cs typeface="Arial" panose="020B0604020202020204" pitchFamily="34" charset="0"/>
              </a:rPr>
              <a:t>has emerged indicating that oral cancers are occurring more frequently in younger persons (less than 40 years). </a:t>
            </a:r>
          </a:p>
          <a:p>
            <a:pPr>
              <a:lnSpc>
                <a:spcPct val="150000"/>
              </a:lnSpc>
            </a:pPr>
            <a:endParaRPr lang="en-US" dirty="0" smtClean="0">
              <a:cs typeface="Arial" panose="020B0604020202020204" pitchFamily="34" charset="0"/>
            </a:endParaRPr>
          </a:p>
          <a:p>
            <a:pPr>
              <a:lnSpc>
                <a:spcPct val="150000"/>
              </a:lnSpc>
            </a:pPr>
            <a:endParaRPr lang="en-US" dirty="0">
              <a:cs typeface="Arial" panose="020B0604020202020204" pitchFamily="34" charset="0"/>
            </a:endParaRPr>
          </a:p>
          <a:p>
            <a:pPr marL="0" lvl="0" indent="0" algn="r">
              <a:lnSpc>
                <a:spcPct val="150000"/>
              </a:lnSpc>
              <a:buNone/>
            </a:pPr>
            <a:r>
              <a:rPr lang="en-US" dirty="0">
                <a:solidFill>
                  <a:srgbClr val="FF0000"/>
                </a:solidFill>
              </a:rPr>
              <a:t>Community Dent Oral </a:t>
            </a:r>
            <a:r>
              <a:rPr lang="en-US" dirty="0" err="1">
                <a:solidFill>
                  <a:srgbClr val="FF0000"/>
                </a:solidFill>
              </a:rPr>
              <a:t>Epidemiol</a:t>
            </a:r>
            <a:r>
              <a:rPr lang="en-US" dirty="0">
                <a:solidFill>
                  <a:srgbClr val="FF0000"/>
                </a:solidFill>
              </a:rPr>
              <a:t> 2002;30:277–285</a:t>
            </a:r>
            <a:r>
              <a:rPr lang="en-US" dirty="0"/>
              <a:t>.</a:t>
            </a:r>
          </a:p>
          <a:p>
            <a:pPr>
              <a:lnSpc>
                <a:spcPct val="150000"/>
              </a:lnSpc>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20</a:t>
            </a:fld>
            <a:endParaRPr lang="en-US"/>
          </a:p>
        </p:txBody>
      </p:sp>
    </p:spTree>
    <p:extLst>
      <p:ext uri="{BB962C8B-B14F-4D97-AF65-F5344CB8AC3E}">
        <p14:creationId xmlns:p14="http://schemas.microsoft.com/office/powerpoint/2010/main" val="754066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5943600"/>
          </a:xfrm>
        </p:spPr>
        <p:txBody>
          <a:bodyPr>
            <a:normAutofit fontScale="92500"/>
          </a:bodyPr>
          <a:lstStyle/>
          <a:p>
            <a:pPr marL="320040" lvl="1" indent="0" algn="just">
              <a:lnSpc>
                <a:spcPct val="150000"/>
              </a:lnSpc>
              <a:buNone/>
            </a:pPr>
            <a:r>
              <a:rPr lang="en-US" sz="2200" b="1" u="sng" dirty="0" smtClean="0">
                <a:solidFill>
                  <a:srgbClr val="C00000"/>
                </a:solidFill>
                <a:latin typeface="Arial" panose="020B0604020202020204" pitchFamily="34" charset="0"/>
                <a:cs typeface="Arial" panose="020B0604020202020204" pitchFamily="34" charset="0"/>
              </a:rPr>
              <a:t>SEX:</a:t>
            </a:r>
            <a:r>
              <a:rPr lang="en-US" sz="2200" b="1" dirty="0" smtClean="0">
                <a:solidFill>
                  <a:srgbClr val="C00000"/>
                </a:solidFill>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Males&gt; Females</a:t>
            </a:r>
            <a:endParaRPr lang="en-US" sz="2200" b="1" u="sng" dirty="0" smtClean="0">
              <a:solidFill>
                <a:srgbClr val="C00000"/>
              </a:solidFill>
              <a:latin typeface="Arial" panose="020B0604020202020204" pitchFamily="34" charset="0"/>
              <a:cs typeface="Arial" panose="020B0604020202020204" pitchFamily="34" charset="0"/>
            </a:endParaRPr>
          </a:p>
          <a:p>
            <a:pPr lvl="1" algn="just">
              <a:lnSpc>
                <a:spcPct val="150000"/>
              </a:lnSpc>
            </a:pPr>
            <a:r>
              <a:rPr lang="en-US" sz="2600" dirty="0" smtClean="0">
                <a:cs typeface="Arial" panose="020B0604020202020204" pitchFamily="34" charset="0"/>
              </a:rPr>
              <a:t>In males, </a:t>
            </a:r>
            <a:r>
              <a:rPr lang="en-US" sz="2600" dirty="0">
                <a:cs typeface="Arial" panose="020B0604020202020204" pitchFamily="34" charset="0"/>
              </a:rPr>
              <a:t>it </a:t>
            </a:r>
            <a:r>
              <a:rPr lang="en-US" sz="2600" dirty="0" smtClean="0">
                <a:cs typeface="Arial" panose="020B0604020202020204" pitchFamily="34" charset="0"/>
              </a:rPr>
              <a:t>varied </a:t>
            </a:r>
            <a:r>
              <a:rPr lang="en-US" sz="2600" dirty="0">
                <a:cs typeface="Arial" panose="020B0604020202020204" pitchFamily="34" charset="0"/>
              </a:rPr>
              <a:t>from 36.1% in Bangalore to 54.6% in </a:t>
            </a:r>
            <a:r>
              <a:rPr lang="en-US" sz="2600" dirty="0" smtClean="0">
                <a:cs typeface="Arial" panose="020B0604020202020204" pitchFamily="34" charset="0"/>
              </a:rPr>
              <a:t>Bhopal.</a:t>
            </a:r>
            <a:endParaRPr lang="en-US" sz="2600" dirty="0">
              <a:cs typeface="Arial" panose="020B0604020202020204" pitchFamily="34" charset="0"/>
            </a:endParaRPr>
          </a:p>
          <a:p>
            <a:pPr lvl="1" algn="just"/>
            <a:endParaRPr lang="en-US" sz="2600" dirty="0">
              <a:cs typeface="Arial" panose="020B0604020202020204" pitchFamily="34" charset="0"/>
            </a:endParaRPr>
          </a:p>
          <a:p>
            <a:pPr lvl="1" algn="just">
              <a:lnSpc>
                <a:spcPct val="150000"/>
              </a:lnSpc>
            </a:pPr>
            <a:r>
              <a:rPr lang="en-US" sz="2600" dirty="0">
                <a:cs typeface="Arial" panose="020B0604020202020204" pitchFamily="34" charset="0"/>
              </a:rPr>
              <a:t>In females, Bangalore and Mumbai have the highest proportion of 17.2% and 16.3% respectively.</a:t>
            </a:r>
          </a:p>
          <a:p>
            <a:pPr lvl="1" algn="just"/>
            <a:endParaRPr lang="en-US" sz="2600" dirty="0">
              <a:cs typeface="Arial" panose="020B0604020202020204" pitchFamily="34" charset="0"/>
            </a:endParaRPr>
          </a:p>
          <a:p>
            <a:pPr lvl="1" algn="just">
              <a:lnSpc>
                <a:spcPct val="150000"/>
              </a:lnSpc>
            </a:pPr>
            <a:r>
              <a:rPr lang="en-US" sz="2600" dirty="0" smtClean="0">
                <a:solidFill>
                  <a:srgbClr val="FF0000"/>
                </a:solidFill>
                <a:cs typeface="Arial" panose="020B0604020202020204" pitchFamily="34" charset="0"/>
              </a:rPr>
              <a:t>Sharma </a:t>
            </a:r>
            <a:r>
              <a:rPr lang="en-US" sz="2600" dirty="0">
                <a:solidFill>
                  <a:srgbClr val="FF0000"/>
                </a:solidFill>
                <a:cs typeface="Arial" panose="020B0604020202020204" pitchFamily="34" charset="0"/>
              </a:rPr>
              <a:t>P et al </a:t>
            </a:r>
            <a:r>
              <a:rPr lang="en-US" sz="2600" dirty="0" smtClean="0">
                <a:cs typeface="Arial" panose="020B0604020202020204" pitchFamily="34" charset="0"/>
              </a:rPr>
              <a:t>revealed </a:t>
            </a:r>
            <a:r>
              <a:rPr lang="en-US" sz="2600" dirty="0">
                <a:cs typeface="Arial" panose="020B0604020202020204" pitchFamily="34" charset="0"/>
              </a:rPr>
              <a:t>a </a:t>
            </a:r>
            <a:r>
              <a:rPr lang="en-US" sz="2600" u="sng" dirty="0">
                <a:cs typeface="Arial" panose="020B0604020202020204" pitchFamily="34" charset="0"/>
              </a:rPr>
              <a:t>male to female </a:t>
            </a:r>
            <a:r>
              <a:rPr lang="en-US" sz="2600" dirty="0">
                <a:cs typeface="Arial" panose="020B0604020202020204" pitchFamily="34" charset="0"/>
              </a:rPr>
              <a:t>ratio of </a:t>
            </a:r>
            <a:r>
              <a:rPr lang="en-US" sz="2600" u="sng" dirty="0">
                <a:cs typeface="Arial" panose="020B0604020202020204" pitchFamily="34" charset="0"/>
              </a:rPr>
              <a:t>2.2:1</a:t>
            </a:r>
            <a:r>
              <a:rPr lang="en-US" sz="2600" dirty="0">
                <a:cs typeface="Arial" panose="020B0604020202020204" pitchFamily="34" charset="0"/>
              </a:rPr>
              <a:t> </a:t>
            </a:r>
            <a:r>
              <a:rPr lang="en-US" sz="2600" dirty="0" smtClean="0">
                <a:cs typeface="Arial" panose="020B0604020202020204" pitchFamily="34" charset="0"/>
              </a:rPr>
              <a:t>for the prevalence </a:t>
            </a:r>
            <a:r>
              <a:rPr lang="en-US" sz="2600" dirty="0">
                <a:cs typeface="Arial" panose="020B0604020202020204" pitchFamily="34" charset="0"/>
              </a:rPr>
              <a:t>of oral cancer among people of </a:t>
            </a:r>
            <a:r>
              <a:rPr lang="en-US" sz="2600" dirty="0" smtClean="0">
                <a:cs typeface="Arial" panose="020B0604020202020204" pitchFamily="34" charset="0"/>
              </a:rPr>
              <a:t>Uttar Pradesh.</a:t>
            </a:r>
          </a:p>
          <a:p>
            <a:pPr marL="320040" lvl="1" indent="0" algn="r">
              <a:lnSpc>
                <a:spcPct val="150000"/>
              </a:lnSpc>
              <a:buNone/>
            </a:pPr>
            <a:r>
              <a:rPr lang="en-US" sz="2600" dirty="0" smtClean="0">
                <a:solidFill>
                  <a:srgbClr val="FF0000"/>
                </a:solidFill>
                <a:cs typeface="Arial" panose="020B0604020202020204" pitchFamily="34" charset="0"/>
              </a:rPr>
              <a:t>Indian </a:t>
            </a:r>
            <a:r>
              <a:rPr lang="en-US" sz="2600" dirty="0">
                <a:solidFill>
                  <a:srgbClr val="FF0000"/>
                </a:solidFill>
                <a:cs typeface="Arial" panose="020B0604020202020204" pitchFamily="34" charset="0"/>
              </a:rPr>
              <a:t>J Dent Res </a:t>
            </a:r>
            <a:r>
              <a:rPr lang="en-US" sz="2600" dirty="0" smtClean="0">
                <a:solidFill>
                  <a:srgbClr val="FF0000"/>
                </a:solidFill>
                <a:cs typeface="Arial" panose="020B0604020202020204" pitchFamily="34" charset="0"/>
              </a:rPr>
              <a:t>2012;</a:t>
            </a:r>
            <a:r>
              <a:rPr lang="en-US" sz="2600" dirty="0">
                <a:solidFill>
                  <a:srgbClr val="FF0000"/>
                </a:solidFill>
              </a:rPr>
              <a:t> </a:t>
            </a:r>
            <a:r>
              <a:rPr lang="en-US" sz="2600" dirty="0">
                <a:solidFill>
                  <a:srgbClr val="FF0000"/>
                </a:solidFill>
                <a:cs typeface="Arial" panose="020B0604020202020204" pitchFamily="34" charset="0"/>
              </a:rPr>
              <a:t>28 (4), 465-469</a:t>
            </a:r>
          </a:p>
          <a:p>
            <a:pPr lvl="1" algn="just"/>
            <a:r>
              <a:rPr lang="en-US" sz="2600" dirty="0" err="1" smtClean="0">
                <a:solidFill>
                  <a:srgbClr val="FF0000"/>
                </a:solidFill>
                <a:cs typeface="Arial" panose="020B0604020202020204" pitchFamily="34" charset="0"/>
              </a:rPr>
              <a:t>Mehrotra</a:t>
            </a:r>
            <a:r>
              <a:rPr lang="en-US" sz="2600" dirty="0" smtClean="0">
                <a:solidFill>
                  <a:srgbClr val="FF0000"/>
                </a:solidFill>
                <a:cs typeface="Arial" panose="020B0604020202020204" pitchFamily="34" charset="0"/>
              </a:rPr>
              <a:t> R et al </a:t>
            </a:r>
            <a:r>
              <a:rPr lang="en-US" sz="2600" dirty="0" smtClean="0">
                <a:cs typeface="Arial" panose="020B0604020202020204" pitchFamily="34" charset="0"/>
              </a:rPr>
              <a:t> </a:t>
            </a:r>
            <a:r>
              <a:rPr lang="en-US" sz="2600" dirty="0" smtClean="0">
                <a:cs typeface="Arial" panose="020B0604020202020204" pitchFamily="34" charset="0"/>
                <a:sym typeface="Wingdings" panose="05000000000000000000" pitchFamily="2" charset="2"/>
              </a:rPr>
              <a:t> 2.4:1</a:t>
            </a:r>
          </a:p>
          <a:p>
            <a:pPr marL="320040" lvl="1" indent="0" algn="r">
              <a:buNone/>
            </a:pPr>
            <a:r>
              <a:rPr lang="en-US" sz="2600" dirty="0">
                <a:solidFill>
                  <a:srgbClr val="FF0000"/>
                </a:solidFill>
                <a:cs typeface="Arial" panose="020B0604020202020204" pitchFamily="34" charset="0"/>
              </a:rPr>
              <a:t>Asian Pacific J Cancer </a:t>
            </a:r>
            <a:r>
              <a:rPr lang="en-US" sz="2600" dirty="0" err="1" smtClean="0">
                <a:solidFill>
                  <a:srgbClr val="FF0000"/>
                </a:solidFill>
                <a:cs typeface="Arial" panose="020B0604020202020204" pitchFamily="34" charset="0"/>
              </a:rPr>
              <a:t>Prev</a:t>
            </a:r>
            <a:r>
              <a:rPr lang="en-US" sz="2600" dirty="0" smtClean="0">
                <a:solidFill>
                  <a:srgbClr val="FF0000"/>
                </a:solidFill>
                <a:cs typeface="Arial" panose="020B0604020202020204" pitchFamily="34" charset="0"/>
              </a:rPr>
              <a:t> 2008;9:263-266</a:t>
            </a:r>
            <a:r>
              <a:rPr lang="en-US" sz="2600" dirty="0">
                <a:solidFill>
                  <a:srgbClr val="FF0000"/>
                </a:solidFill>
                <a:cs typeface="Arial" panose="020B0604020202020204" pitchFamily="34" charset="0"/>
              </a:rPr>
              <a:t>.</a:t>
            </a:r>
            <a:endParaRPr lang="en-US" sz="2600" dirty="0" smtClean="0">
              <a:solidFill>
                <a:srgbClr val="FF0000"/>
              </a:solidFill>
              <a:cs typeface="Arial" panose="020B0604020202020204" pitchFamily="34" charset="0"/>
              <a:sym typeface="Wingdings" panose="05000000000000000000" pitchFamily="2" charset="2"/>
            </a:endParaRPr>
          </a:p>
          <a:p>
            <a:pPr lvl="1" algn="just"/>
            <a:endParaRPr lang="en-US" sz="2600" dirty="0" smtClean="0">
              <a:cs typeface="Arial" panose="020B0604020202020204" pitchFamily="34" charset="0"/>
              <a:sym typeface="Wingdings" panose="05000000000000000000" pitchFamily="2" charset="2"/>
            </a:endParaRPr>
          </a:p>
          <a:p>
            <a:pPr lvl="1" algn="just"/>
            <a:endParaRPr lang="en-US" sz="26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21</a:t>
            </a:fld>
            <a:endParaRPr lang="en-US"/>
          </a:p>
        </p:txBody>
      </p:sp>
    </p:spTree>
    <p:extLst>
      <p:ext uri="{BB962C8B-B14F-4D97-AF65-F5344CB8AC3E}">
        <p14:creationId xmlns:p14="http://schemas.microsoft.com/office/powerpoint/2010/main" val="982461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256032"/>
            <a:ext cx="8226425" cy="5870131"/>
          </a:xfrm>
        </p:spPr>
        <p:txBody>
          <a:bodyPr/>
          <a:lstStyle/>
          <a:p>
            <a:pPr algn="just" eaLnBrk="1" hangingPunct="1"/>
            <a:r>
              <a:rPr lang="en-US" b="1" dirty="0" smtClean="0">
                <a:solidFill>
                  <a:srgbClr val="FF0000"/>
                </a:solidFill>
                <a:cs typeface="Times New Roman" pitchFamily="18" charset="0"/>
              </a:rPr>
              <a:t>Site distribution:</a:t>
            </a:r>
          </a:p>
          <a:p>
            <a:pPr algn="just" eaLnBrk="1" hangingPunct="1">
              <a:buFontTx/>
              <a:buNone/>
            </a:pPr>
            <a:endParaRPr lang="en-US" dirty="0" smtClean="0">
              <a:solidFill>
                <a:srgbClr val="FF9900"/>
              </a:solidFill>
              <a:cs typeface="Times New Roman" pitchFamily="18" charset="0"/>
            </a:endParaRPr>
          </a:p>
          <a:p>
            <a:pPr lvl="1" algn="just" eaLnBrk="1" hangingPunct="1">
              <a:lnSpc>
                <a:spcPct val="150000"/>
              </a:lnSpc>
            </a:pPr>
            <a:r>
              <a:rPr lang="en-US" sz="2600" dirty="0">
                <a:cs typeface="Times New Roman" pitchFamily="18" charset="0"/>
              </a:rPr>
              <a:t>S</a:t>
            </a:r>
            <a:r>
              <a:rPr lang="en-US" sz="2600" dirty="0" smtClean="0">
                <a:cs typeface="Times New Roman" pitchFamily="18" charset="0"/>
              </a:rPr>
              <a:t>quamous cell carcinoma is the most common type of malignant neoplasm affecting the oral cavity.</a:t>
            </a:r>
          </a:p>
          <a:p>
            <a:pPr lvl="1" algn="just" eaLnBrk="1" hangingPunct="1">
              <a:lnSpc>
                <a:spcPct val="150000"/>
              </a:lnSpc>
            </a:pPr>
            <a:endParaRPr lang="en-US" sz="2600" dirty="0" smtClean="0">
              <a:cs typeface="Times New Roman" pitchFamily="18" charset="0"/>
            </a:endParaRPr>
          </a:p>
          <a:p>
            <a:pPr lvl="1" algn="just" eaLnBrk="1" hangingPunct="1">
              <a:lnSpc>
                <a:spcPct val="150000"/>
              </a:lnSpc>
            </a:pPr>
            <a:r>
              <a:rPr lang="en-US" sz="2600" dirty="0" smtClean="0">
                <a:cs typeface="Times New Roman" pitchFamily="18" charset="0"/>
              </a:rPr>
              <a:t> Although the occurrence may be at any intraoral site, certain sites are more frequently involved than the other sites. </a:t>
            </a:r>
          </a:p>
          <a:p>
            <a:pPr algn="just" eaLnBrk="1" hangingPunct="1">
              <a:lnSpc>
                <a:spcPct val="150000"/>
              </a:lnSpc>
              <a:buNone/>
            </a:pPr>
            <a:r>
              <a:rPr lang="en-US" dirty="0" smtClean="0">
                <a:cs typeface="Times New Roman" pitchFamily="18" charset="0"/>
              </a:rPr>
              <a:t> 	</a:t>
            </a:r>
          </a:p>
          <a:p>
            <a:pPr>
              <a:lnSpc>
                <a:spcPct val="150000"/>
              </a:lnSpc>
              <a:buNone/>
            </a:pPr>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22</a:t>
            </a:fld>
            <a:endParaRPr lang="en-US"/>
          </a:p>
        </p:txBody>
      </p:sp>
    </p:spTree>
    <p:extLst>
      <p:ext uri="{BB962C8B-B14F-4D97-AF65-F5344CB8AC3E}">
        <p14:creationId xmlns:p14="http://schemas.microsoft.com/office/powerpoint/2010/main" val="513036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body" sz="half" idx="1"/>
          </p:nvPr>
        </p:nvSpPr>
        <p:spPr>
          <a:xfrm>
            <a:off x="228600" y="228600"/>
            <a:ext cx="4770120" cy="6440424"/>
          </a:xfrm>
        </p:spPr>
        <p:txBody>
          <a:bodyPr/>
          <a:lstStyle/>
          <a:p>
            <a:pPr algn="just" eaLnBrk="1" hangingPunct="1">
              <a:buFontTx/>
              <a:buNone/>
            </a:pPr>
            <a:endParaRPr lang="en-US" sz="2400" dirty="0" smtClean="0">
              <a:solidFill>
                <a:srgbClr val="FF0066"/>
              </a:solidFill>
              <a:cs typeface="Times New Roman" pitchFamily="18" charset="0"/>
            </a:endParaRPr>
          </a:p>
          <a:p>
            <a:pPr algn="just" eaLnBrk="1" hangingPunct="1">
              <a:buFontTx/>
              <a:buNone/>
            </a:pPr>
            <a:r>
              <a:rPr lang="en-US" sz="2400" dirty="0" smtClean="0">
                <a:solidFill>
                  <a:srgbClr val="FF0066"/>
                </a:solidFill>
                <a:cs typeface="Times New Roman" pitchFamily="18" charset="0"/>
              </a:rPr>
              <a:t>a) </a:t>
            </a:r>
            <a:r>
              <a:rPr lang="en-US" sz="2800" dirty="0" smtClean="0">
                <a:solidFill>
                  <a:srgbClr val="FF0000"/>
                </a:solidFill>
                <a:cs typeface="Times New Roman" pitchFamily="18" charset="0"/>
              </a:rPr>
              <a:t>Cancer of lip</a:t>
            </a:r>
            <a:r>
              <a:rPr lang="en-US" sz="2800" dirty="0" smtClean="0">
                <a:solidFill>
                  <a:srgbClr val="FF0066"/>
                </a:solidFill>
                <a:cs typeface="Times New Roman" pitchFamily="18" charset="0"/>
              </a:rPr>
              <a:t>: </a:t>
            </a:r>
          </a:p>
          <a:p>
            <a:pPr algn="just" eaLnBrk="1" hangingPunct="1"/>
            <a:r>
              <a:rPr lang="en-US" sz="2800" dirty="0" smtClean="0">
                <a:cs typeface="Times New Roman" pitchFamily="18" charset="0"/>
              </a:rPr>
              <a:t>Commonly found in elderly men.</a:t>
            </a:r>
          </a:p>
          <a:p>
            <a:pPr algn="just" eaLnBrk="1" hangingPunct="1"/>
            <a:r>
              <a:rPr lang="en-US" sz="2800" dirty="0" smtClean="0">
                <a:cs typeface="Times New Roman" pitchFamily="18" charset="0"/>
              </a:rPr>
              <a:t>Lower lip commonly involved.</a:t>
            </a:r>
          </a:p>
          <a:p>
            <a:pPr algn="just" eaLnBrk="1" hangingPunct="1">
              <a:buNone/>
            </a:pPr>
            <a:endParaRPr lang="en-US" sz="2800" dirty="0" smtClean="0">
              <a:solidFill>
                <a:srgbClr val="FF0000"/>
              </a:solidFill>
              <a:cs typeface="Times New Roman" pitchFamily="18" charset="0"/>
            </a:endParaRPr>
          </a:p>
          <a:p>
            <a:pPr algn="just" eaLnBrk="1" hangingPunct="1">
              <a:buNone/>
            </a:pPr>
            <a:r>
              <a:rPr lang="en-US" sz="2800" dirty="0" smtClean="0">
                <a:solidFill>
                  <a:srgbClr val="FF0000"/>
                </a:solidFill>
                <a:cs typeface="Times New Roman" pitchFamily="18" charset="0"/>
              </a:rPr>
              <a:t>Etiology</a:t>
            </a:r>
            <a:r>
              <a:rPr lang="en-US" sz="2800" dirty="0" smtClean="0">
                <a:solidFill>
                  <a:srgbClr val="FF0066"/>
                </a:solidFill>
                <a:cs typeface="Times New Roman" pitchFamily="18" charset="0"/>
              </a:rPr>
              <a:t>:</a:t>
            </a:r>
            <a:r>
              <a:rPr lang="en-US" sz="2800" dirty="0" smtClean="0">
                <a:cs typeface="Times New Roman" pitchFamily="18" charset="0"/>
              </a:rPr>
              <a:t> </a:t>
            </a:r>
          </a:p>
          <a:p>
            <a:pPr algn="just" eaLnBrk="1" hangingPunct="1"/>
            <a:r>
              <a:rPr lang="en-US" sz="2800" dirty="0" smtClean="0">
                <a:cs typeface="Times New Roman" pitchFamily="18" charset="0"/>
              </a:rPr>
              <a:t>Smoking- pipe smoking</a:t>
            </a:r>
          </a:p>
          <a:p>
            <a:pPr algn="just" eaLnBrk="1" hangingPunct="1"/>
            <a:r>
              <a:rPr lang="en-US" sz="2800" dirty="0" smtClean="0">
                <a:cs typeface="Times New Roman" pitchFamily="18" charset="0"/>
              </a:rPr>
              <a:t>Consumption of alcohol</a:t>
            </a:r>
          </a:p>
          <a:p>
            <a:pPr algn="just" eaLnBrk="1" hangingPunct="1"/>
            <a:r>
              <a:rPr lang="en-US" sz="2800" dirty="0" smtClean="0">
                <a:cs typeface="Times New Roman" pitchFamily="18" charset="0"/>
              </a:rPr>
              <a:t>Exposure to sunlight</a:t>
            </a:r>
          </a:p>
          <a:p>
            <a:pPr algn="just" eaLnBrk="1" hangingPunct="1"/>
            <a:r>
              <a:rPr lang="en-US" sz="2800" dirty="0" smtClean="0">
                <a:cs typeface="Times New Roman" pitchFamily="18" charset="0"/>
              </a:rPr>
              <a:t>Syphilis</a:t>
            </a:r>
          </a:p>
          <a:p>
            <a:pPr algn="just" eaLnBrk="1" hangingPunct="1"/>
            <a:r>
              <a:rPr lang="en-US" sz="2800" dirty="0" smtClean="0">
                <a:cs typeface="Times New Roman" pitchFamily="18" charset="0"/>
              </a:rPr>
              <a:t>Poor oral hygiene</a:t>
            </a:r>
          </a:p>
          <a:p>
            <a:pPr eaLnBrk="1" hangingPunct="1">
              <a:buNone/>
            </a:pPr>
            <a:endParaRPr lang="en-US" sz="2400" dirty="0" smtClean="0"/>
          </a:p>
        </p:txBody>
      </p:sp>
      <p:pic>
        <p:nvPicPr>
          <p:cNvPr id="24581" name="Picture 4" descr="lipulcer"/>
          <p:cNvPicPr>
            <a:picLocks noGrp="1" noChangeAspect="1" noChangeArrowheads="1"/>
          </p:cNvPicPr>
          <p:nvPr>
            <p:ph sz="half" idx="2"/>
          </p:nvPr>
        </p:nvPicPr>
        <p:blipFill>
          <a:blip r:embed="rId3"/>
          <a:srcRect/>
          <a:stretch>
            <a:fillRect/>
          </a:stretch>
        </p:blipFill>
        <p:spPr>
          <a:xfrm>
            <a:off x="5562600" y="998415"/>
            <a:ext cx="3200400" cy="3090985"/>
          </a:xfrm>
          <a:noFill/>
        </p:spPr>
      </p:pic>
      <p:sp>
        <p:nvSpPr>
          <p:cNvPr id="2" name="Slide Number Placeholder 1"/>
          <p:cNvSpPr>
            <a:spLocks noGrp="1"/>
          </p:cNvSpPr>
          <p:nvPr>
            <p:ph type="sldNum" sz="quarter" idx="12"/>
          </p:nvPr>
        </p:nvSpPr>
        <p:spPr/>
        <p:txBody>
          <a:bodyPr/>
          <a:lstStyle/>
          <a:p>
            <a:pPr>
              <a:defRPr/>
            </a:pPr>
            <a:fld id="{50FAAB50-D576-44C8-A5DF-C0088FCE081D}" type="slidenum">
              <a:rPr lang="en-US" smtClean="0"/>
              <a:pPr>
                <a:defRPr/>
              </a:pPr>
              <a:t>23</a:t>
            </a:fld>
            <a:endParaRPr lang="en-US"/>
          </a:p>
        </p:txBody>
      </p:sp>
    </p:spTree>
    <p:extLst>
      <p:ext uri="{BB962C8B-B14F-4D97-AF65-F5344CB8AC3E}">
        <p14:creationId xmlns:p14="http://schemas.microsoft.com/office/powerpoint/2010/main" val="2355102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body" sz="half" idx="1"/>
          </p:nvPr>
        </p:nvSpPr>
        <p:spPr>
          <a:xfrm>
            <a:off x="304800" y="0"/>
            <a:ext cx="4648200" cy="6096000"/>
          </a:xfrm>
        </p:spPr>
        <p:txBody>
          <a:bodyPr/>
          <a:lstStyle/>
          <a:p>
            <a:pPr algn="just" eaLnBrk="1" hangingPunct="1">
              <a:buFontTx/>
              <a:buNone/>
            </a:pPr>
            <a:endParaRPr lang="en-US" sz="2800" dirty="0" smtClean="0">
              <a:solidFill>
                <a:srgbClr val="FF0000"/>
              </a:solidFill>
              <a:cs typeface="Times New Roman" pitchFamily="18" charset="0"/>
            </a:endParaRPr>
          </a:p>
          <a:p>
            <a:pPr algn="just" eaLnBrk="1" hangingPunct="1">
              <a:buFontTx/>
              <a:buNone/>
            </a:pPr>
            <a:r>
              <a:rPr lang="en-US" sz="2800" dirty="0" smtClean="0">
                <a:solidFill>
                  <a:srgbClr val="FF0000"/>
                </a:solidFill>
                <a:cs typeface="Times New Roman" pitchFamily="18" charset="0"/>
              </a:rPr>
              <a:t>b) Floor of the mouth :</a:t>
            </a:r>
          </a:p>
          <a:p>
            <a:pPr algn="just" eaLnBrk="1" hangingPunct="1"/>
            <a:r>
              <a:rPr lang="en-US" sz="2800" dirty="0" smtClean="0">
                <a:cs typeface="Times New Roman" pitchFamily="18" charset="0"/>
              </a:rPr>
              <a:t>Constitute  approximately 15% of all cases of intra oral cancer.</a:t>
            </a:r>
          </a:p>
          <a:p>
            <a:pPr algn="just" eaLnBrk="1" hangingPunct="1"/>
            <a:r>
              <a:rPr lang="en-US" sz="2800" dirty="0" smtClean="0">
                <a:cs typeface="Times New Roman" pitchFamily="18" charset="0"/>
              </a:rPr>
              <a:t>Not a common location for cancer in India.</a:t>
            </a:r>
          </a:p>
          <a:p>
            <a:pPr algn="just" eaLnBrk="1" hangingPunct="1">
              <a:buNone/>
            </a:pPr>
            <a:endParaRPr lang="en-US" sz="2800" dirty="0" smtClean="0">
              <a:solidFill>
                <a:srgbClr val="FF0000"/>
              </a:solidFill>
              <a:cs typeface="Times New Roman" pitchFamily="18" charset="0"/>
            </a:endParaRPr>
          </a:p>
          <a:p>
            <a:pPr algn="just" eaLnBrk="1" hangingPunct="1">
              <a:buNone/>
            </a:pPr>
            <a:r>
              <a:rPr lang="en-US" sz="2800" dirty="0" smtClean="0">
                <a:solidFill>
                  <a:srgbClr val="FF0000"/>
                </a:solidFill>
                <a:cs typeface="Times New Roman" pitchFamily="18" charset="0"/>
              </a:rPr>
              <a:t>Etiology:</a:t>
            </a:r>
          </a:p>
          <a:p>
            <a:pPr algn="just" eaLnBrk="1" hangingPunct="1"/>
            <a:r>
              <a:rPr lang="en-US" sz="2800" dirty="0" smtClean="0">
                <a:cs typeface="Times New Roman" pitchFamily="18" charset="0"/>
              </a:rPr>
              <a:t>Smoking- pipe smoking</a:t>
            </a:r>
          </a:p>
          <a:p>
            <a:pPr algn="just" eaLnBrk="1" hangingPunct="1"/>
            <a:r>
              <a:rPr lang="en-US" sz="2800" dirty="0" smtClean="0">
                <a:cs typeface="Times New Roman" pitchFamily="18" charset="0"/>
              </a:rPr>
              <a:t>Consumption of alcohol</a:t>
            </a:r>
          </a:p>
          <a:p>
            <a:pPr algn="just" eaLnBrk="1" hangingPunct="1"/>
            <a:r>
              <a:rPr lang="en-US" sz="2800" dirty="0" smtClean="0">
                <a:cs typeface="Times New Roman" pitchFamily="18" charset="0"/>
              </a:rPr>
              <a:t>Poor oral hygiene</a:t>
            </a:r>
          </a:p>
          <a:p>
            <a:pPr marL="0" indent="0" algn="just" eaLnBrk="1" hangingPunct="1">
              <a:buNone/>
            </a:pPr>
            <a:r>
              <a:rPr lang="en-US" sz="2800" dirty="0" smtClean="0">
                <a:cs typeface="Times New Roman" pitchFamily="18" charset="0"/>
              </a:rPr>
              <a:t>	</a:t>
            </a:r>
            <a:endParaRPr lang="en-US" sz="2400" dirty="0" smtClean="0">
              <a:cs typeface="Times New Roman" pitchFamily="18" charset="0"/>
            </a:endParaRPr>
          </a:p>
          <a:p>
            <a:pPr eaLnBrk="1" hangingPunct="1"/>
            <a:endParaRPr lang="en-US" sz="2400" dirty="0" smtClean="0"/>
          </a:p>
        </p:txBody>
      </p:sp>
      <p:pic>
        <p:nvPicPr>
          <p:cNvPr id="25605" name="Picture 4" descr="ca floor"/>
          <p:cNvPicPr>
            <a:picLocks noGrp="1" noChangeAspect="1" noChangeArrowheads="1"/>
          </p:cNvPicPr>
          <p:nvPr>
            <p:ph sz="half" idx="2"/>
          </p:nvPr>
        </p:nvPicPr>
        <p:blipFill>
          <a:blip r:embed="rId3"/>
          <a:srcRect/>
          <a:stretch>
            <a:fillRect/>
          </a:stretch>
        </p:blipFill>
        <p:spPr>
          <a:xfrm>
            <a:off x="5562600" y="457200"/>
            <a:ext cx="3145971"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pPr>
              <a:defRPr/>
            </a:pPr>
            <a:fld id="{50FAAB50-D576-44C8-A5DF-C0088FCE081D}" type="slidenum">
              <a:rPr lang="en-US" smtClean="0"/>
              <a:pPr>
                <a:defRPr/>
              </a:pPr>
              <a:t>24</a:t>
            </a:fld>
            <a:endParaRPr lang="en-US"/>
          </a:p>
        </p:txBody>
      </p:sp>
    </p:spTree>
    <p:extLst>
      <p:ext uri="{BB962C8B-B14F-4D97-AF65-F5344CB8AC3E}">
        <p14:creationId xmlns:p14="http://schemas.microsoft.com/office/powerpoint/2010/main" val="1752535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body" sz="half" idx="1"/>
          </p:nvPr>
        </p:nvSpPr>
        <p:spPr>
          <a:xfrm>
            <a:off x="381000" y="228600"/>
            <a:ext cx="4885944" cy="6416040"/>
          </a:xfrm>
        </p:spPr>
        <p:txBody>
          <a:bodyPr/>
          <a:lstStyle/>
          <a:p>
            <a:pPr algn="just" eaLnBrk="1" hangingPunct="1">
              <a:lnSpc>
                <a:spcPct val="80000"/>
              </a:lnSpc>
              <a:buFontTx/>
              <a:buNone/>
            </a:pPr>
            <a:endParaRPr lang="en-US" sz="2400" dirty="0" smtClean="0">
              <a:solidFill>
                <a:srgbClr val="FF0066"/>
              </a:solidFill>
              <a:cs typeface="Times New Roman" pitchFamily="18" charset="0"/>
            </a:endParaRPr>
          </a:p>
          <a:p>
            <a:pPr algn="just" eaLnBrk="1" hangingPunct="1">
              <a:lnSpc>
                <a:spcPct val="80000"/>
              </a:lnSpc>
              <a:buFontTx/>
              <a:buNone/>
            </a:pPr>
            <a:r>
              <a:rPr lang="en-US" sz="2400" dirty="0" smtClean="0">
                <a:solidFill>
                  <a:srgbClr val="FF0066"/>
                </a:solidFill>
                <a:cs typeface="Times New Roman" pitchFamily="18" charset="0"/>
              </a:rPr>
              <a:t>c) </a:t>
            </a:r>
            <a:r>
              <a:rPr lang="en-US" sz="2800" dirty="0" smtClean="0">
                <a:solidFill>
                  <a:srgbClr val="FF0000"/>
                </a:solidFill>
                <a:cs typeface="Times New Roman" pitchFamily="18" charset="0"/>
              </a:rPr>
              <a:t>Buccal mucosa:</a:t>
            </a:r>
          </a:p>
          <a:p>
            <a:pPr algn="just" eaLnBrk="1" hangingPunct="1">
              <a:lnSpc>
                <a:spcPct val="80000"/>
              </a:lnSpc>
            </a:pPr>
            <a:r>
              <a:rPr lang="en-US" sz="2800" dirty="0" smtClean="0">
                <a:cs typeface="Times New Roman" pitchFamily="18" charset="0"/>
              </a:rPr>
              <a:t>Most common cancer in India.</a:t>
            </a:r>
          </a:p>
          <a:p>
            <a:pPr algn="just" eaLnBrk="1" hangingPunct="1">
              <a:lnSpc>
                <a:spcPct val="80000"/>
              </a:lnSpc>
            </a:pPr>
            <a:r>
              <a:rPr lang="en-US" sz="2800" dirty="0" smtClean="0">
                <a:cs typeface="Times New Roman" pitchFamily="18" charset="0"/>
              </a:rPr>
              <a:t>Usually seen in relation to plane of occlusion.</a:t>
            </a:r>
          </a:p>
          <a:p>
            <a:pPr algn="just" eaLnBrk="1" hangingPunct="1">
              <a:lnSpc>
                <a:spcPct val="80000"/>
              </a:lnSpc>
            </a:pPr>
            <a:endParaRPr lang="en-US" sz="2800" dirty="0" smtClean="0">
              <a:cs typeface="Times New Roman" pitchFamily="18" charset="0"/>
            </a:endParaRPr>
          </a:p>
          <a:p>
            <a:pPr algn="just" eaLnBrk="1" hangingPunct="1">
              <a:lnSpc>
                <a:spcPct val="80000"/>
              </a:lnSpc>
              <a:buNone/>
            </a:pPr>
            <a:r>
              <a:rPr lang="en-US" sz="2800" dirty="0" smtClean="0">
                <a:solidFill>
                  <a:srgbClr val="FF0000"/>
                </a:solidFill>
                <a:cs typeface="Times New Roman" pitchFamily="18" charset="0"/>
              </a:rPr>
              <a:t>   Etiology:	</a:t>
            </a:r>
          </a:p>
          <a:p>
            <a:pPr algn="just" eaLnBrk="1" hangingPunct="1">
              <a:lnSpc>
                <a:spcPct val="80000"/>
              </a:lnSpc>
            </a:pPr>
            <a:r>
              <a:rPr lang="en-US" sz="2800" dirty="0" smtClean="0">
                <a:cs typeface="Times New Roman" pitchFamily="18" charset="0"/>
              </a:rPr>
              <a:t>Chewing tobacco and retaining the tobacco quid.</a:t>
            </a:r>
          </a:p>
          <a:p>
            <a:pPr algn="just" eaLnBrk="1" hangingPunct="1">
              <a:lnSpc>
                <a:spcPct val="80000"/>
              </a:lnSpc>
            </a:pPr>
            <a:r>
              <a:rPr lang="en-US" sz="2800" dirty="0" smtClean="0">
                <a:cs typeface="Times New Roman" pitchFamily="18" charset="0"/>
              </a:rPr>
              <a:t>Poor oral hygiene.</a:t>
            </a:r>
          </a:p>
          <a:p>
            <a:pPr algn="just" eaLnBrk="1" hangingPunct="1">
              <a:lnSpc>
                <a:spcPct val="80000"/>
              </a:lnSpc>
            </a:pPr>
            <a:r>
              <a:rPr lang="en-US" sz="2800" dirty="0" smtClean="0">
                <a:cs typeface="Times New Roman" pitchFamily="18" charset="0"/>
              </a:rPr>
              <a:t>Chronic trauma and irritation caused by a sharp tooth. </a:t>
            </a:r>
          </a:p>
          <a:p>
            <a:pPr marL="0" indent="0" algn="just" eaLnBrk="1" hangingPunct="1">
              <a:lnSpc>
                <a:spcPct val="80000"/>
              </a:lnSpc>
              <a:buNone/>
            </a:pPr>
            <a:r>
              <a:rPr lang="en-US" sz="2800" dirty="0" smtClean="0">
                <a:cs typeface="Times New Roman" pitchFamily="18" charset="0"/>
              </a:rPr>
              <a:t>	 </a:t>
            </a:r>
          </a:p>
          <a:p>
            <a:pPr eaLnBrk="1" hangingPunct="1">
              <a:lnSpc>
                <a:spcPct val="80000"/>
              </a:lnSpc>
            </a:pPr>
            <a:endParaRPr lang="en-US" sz="2400" dirty="0" smtClean="0"/>
          </a:p>
        </p:txBody>
      </p:sp>
      <p:pic>
        <p:nvPicPr>
          <p:cNvPr id="26629" name="Picture 4" descr="buccal mucosa ca"/>
          <p:cNvPicPr>
            <a:picLocks noGrp="1" noChangeAspect="1" noChangeArrowheads="1"/>
          </p:cNvPicPr>
          <p:nvPr>
            <p:ph sz="half" idx="2"/>
          </p:nvPr>
        </p:nvPicPr>
        <p:blipFill>
          <a:blip r:embed="rId3"/>
          <a:srcRect/>
          <a:stretch>
            <a:fillRect/>
          </a:stretch>
        </p:blipFill>
        <p:spPr>
          <a:xfrm>
            <a:off x="5410200" y="304800"/>
            <a:ext cx="3441700" cy="341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pPr>
              <a:defRPr/>
            </a:pPr>
            <a:fld id="{50FAAB50-D576-44C8-A5DF-C0088FCE081D}" type="slidenum">
              <a:rPr lang="en-US" smtClean="0"/>
              <a:pPr>
                <a:defRPr/>
              </a:pPr>
              <a:t>25</a:t>
            </a:fld>
            <a:endParaRPr lang="en-US"/>
          </a:p>
        </p:txBody>
      </p:sp>
    </p:spTree>
    <p:extLst>
      <p:ext uri="{BB962C8B-B14F-4D97-AF65-F5344CB8AC3E}">
        <p14:creationId xmlns:p14="http://schemas.microsoft.com/office/powerpoint/2010/main" val="751521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sz="half" idx="1"/>
          </p:nvPr>
        </p:nvSpPr>
        <p:spPr>
          <a:xfrm>
            <a:off x="228600" y="304800"/>
            <a:ext cx="5428488" cy="6364224"/>
          </a:xfrm>
        </p:spPr>
        <p:txBody>
          <a:bodyPr>
            <a:normAutofit/>
          </a:bodyPr>
          <a:lstStyle/>
          <a:p>
            <a:pPr algn="just" eaLnBrk="1" hangingPunct="1">
              <a:lnSpc>
                <a:spcPct val="80000"/>
              </a:lnSpc>
              <a:buFontTx/>
              <a:buNone/>
            </a:pPr>
            <a:r>
              <a:rPr lang="en-US" sz="2800" dirty="0" smtClean="0">
                <a:solidFill>
                  <a:srgbClr val="FF0066"/>
                </a:solidFill>
                <a:cs typeface="Times New Roman" pitchFamily="18" charset="0"/>
              </a:rPr>
              <a:t>d</a:t>
            </a:r>
            <a:r>
              <a:rPr lang="en-US" sz="2800" dirty="0" smtClean="0">
                <a:solidFill>
                  <a:srgbClr val="FF0000"/>
                </a:solidFill>
                <a:cs typeface="Times New Roman" pitchFamily="18" charset="0"/>
              </a:rPr>
              <a:t>) Tongue:</a:t>
            </a:r>
          </a:p>
          <a:p>
            <a:pPr algn="just" eaLnBrk="1" hangingPunct="1">
              <a:lnSpc>
                <a:spcPct val="80000"/>
              </a:lnSpc>
            </a:pPr>
            <a:r>
              <a:rPr lang="en-US" sz="2800" dirty="0" smtClean="0">
                <a:cs typeface="Times New Roman" pitchFamily="18" charset="0"/>
              </a:rPr>
              <a:t>Most frequent site after buccal mucosa.</a:t>
            </a:r>
          </a:p>
          <a:p>
            <a:pPr algn="just" eaLnBrk="1" hangingPunct="1">
              <a:lnSpc>
                <a:spcPct val="80000"/>
              </a:lnSpc>
            </a:pPr>
            <a:r>
              <a:rPr lang="en-US" sz="2800" dirty="0" smtClean="0">
                <a:cs typeface="Times New Roman" pitchFamily="18" charset="0"/>
              </a:rPr>
              <a:t>In India it accounts for 50% of oral cancer in males, and 27% in females.</a:t>
            </a:r>
          </a:p>
          <a:p>
            <a:pPr algn="just" eaLnBrk="1" hangingPunct="1">
              <a:lnSpc>
                <a:spcPct val="80000"/>
              </a:lnSpc>
            </a:pPr>
            <a:r>
              <a:rPr lang="en-US" sz="2800" dirty="0" smtClean="0">
                <a:cs typeface="Times New Roman" pitchFamily="18" charset="0"/>
              </a:rPr>
              <a:t>80% occur on the anterior 2/3</a:t>
            </a:r>
            <a:r>
              <a:rPr lang="en-US" sz="2800" baseline="30000" dirty="0" smtClean="0">
                <a:cs typeface="Times New Roman" pitchFamily="18" charset="0"/>
              </a:rPr>
              <a:t>rd</a:t>
            </a:r>
            <a:r>
              <a:rPr lang="en-US" sz="2800" dirty="0" smtClean="0">
                <a:cs typeface="Times New Roman" pitchFamily="18" charset="0"/>
              </a:rPr>
              <a:t> and lateral margins and ventral surface. </a:t>
            </a:r>
          </a:p>
          <a:p>
            <a:pPr algn="just" eaLnBrk="1" hangingPunct="1">
              <a:lnSpc>
                <a:spcPct val="80000"/>
              </a:lnSpc>
              <a:buNone/>
            </a:pPr>
            <a:r>
              <a:rPr lang="en-US" sz="2800" dirty="0" smtClean="0">
                <a:solidFill>
                  <a:srgbClr val="FF0000"/>
                </a:solidFill>
                <a:cs typeface="Times New Roman" pitchFamily="18" charset="0"/>
              </a:rPr>
              <a:t> </a:t>
            </a:r>
          </a:p>
          <a:p>
            <a:pPr algn="just" eaLnBrk="1" hangingPunct="1">
              <a:lnSpc>
                <a:spcPct val="80000"/>
              </a:lnSpc>
              <a:buNone/>
            </a:pPr>
            <a:r>
              <a:rPr lang="en-US" sz="2800" dirty="0" smtClean="0">
                <a:solidFill>
                  <a:srgbClr val="FF0000"/>
                </a:solidFill>
                <a:cs typeface="Times New Roman" pitchFamily="18" charset="0"/>
              </a:rPr>
              <a:t>Etiology:</a:t>
            </a:r>
          </a:p>
          <a:p>
            <a:pPr algn="just" eaLnBrk="1" hangingPunct="1">
              <a:lnSpc>
                <a:spcPct val="80000"/>
              </a:lnSpc>
            </a:pPr>
            <a:r>
              <a:rPr lang="en-US" sz="2800" dirty="0" smtClean="0">
                <a:cs typeface="Times New Roman" pitchFamily="18" charset="0"/>
              </a:rPr>
              <a:t>Smoking (Bidi), Chewing tobacco and retaining the tobacco quid</a:t>
            </a:r>
          </a:p>
          <a:p>
            <a:pPr algn="just" eaLnBrk="1" hangingPunct="1">
              <a:lnSpc>
                <a:spcPct val="80000"/>
              </a:lnSpc>
            </a:pPr>
            <a:r>
              <a:rPr lang="en-US" sz="2800" dirty="0" smtClean="0">
                <a:cs typeface="Times New Roman" pitchFamily="18" charset="0"/>
              </a:rPr>
              <a:t>Poor oral hygiene</a:t>
            </a:r>
          </a:p>
          <a:p>
            <a:pPr algn="just" eaLnBrk="1" hangingPunct="1">
              <a:lnSpc>
                <a:spcPct val="80000"/>
              </a:lnSpc>
            </a:pPr>
            <a:r>
              <a:rPr lang="en-US" sz="2800" dirty="0" smtClean="0">
                <a:cs typeface="Times New Roman" pitchFamily="18" charset="0"/>
              </a:rPr>
              <a:t>Chronic trauma and irritation caused by a sharp tooth.</a:t>
            </a:r>
          </a:p>
        </p:txBody>
      </p:sp>
      <p:pic>
        <p:nvPicPr>
          <p:cNvPr id="27653" name="Picture 4" descr="tongue cancer"/>
          <p:cNvPicPr>
            <a:picLocks noGrp="1" noChangeAspect="1" noChangeArrowheads="1"/>
          </p:cNvPicPr>
          <p:nvPr>
            <p:ph sz="half" idx="2"/>
          </p:nvPr>
        </p:nvPicPr>
        <p:blipFill>
          <a:blip r:embed="rId3"/>
          <a:srcRect/>
          <a:stretch>
            <a:fillRect/>
          </a:stretch>
        </p:blipFill>
        <p:spPr>
          <a:xfrm>
            <a:off x="6096000" y="381000"/>
            <a:ext cx="2794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pPr>
              <a:defRPr/>
            </a:pPr>
            <a:fld id="{50FAAB50-D576-44C8-A5DF-C0088FCE081D}" type="slidenum">
              <a:rPr lang="en-US" smtClean="0"/>
              <a:pPr>
                <a:defRPr/>
              </a:pPr>
              <a:t>26</a:t>
            </a:fld>
            <a:endParaRPr lang="en-US" dirty="0"/>
          </a:p>
        </p:txBody>
      </p:sp>
    </p:spTree>
    <p:extLst>
      <p:ext uri="{BB962C8B-B14F-4D97-AF65-F5344CB8AC3E}">
        <p14:creationId xmlns:p14="http://schemas.microsoft.com/office/powerpoint/2010/main" val="3948177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sz="half" idx="1"/>
          </p:nvPr>
        </p:nvSpPr>
        <p:spPr>
          <a:xfrm>
            <a:off x="381000" y="381000"/>
            <a:ext cx="5486400" cy="5715000"/>
          </a:xfrm>
        </p:spPr>
        <p:txBody>
          <a:bodyPr>
            <a:normAutofit lnSpcReduction="10000"/>
          </a:bodyPr>
          <a:lstStyle/>
          <a:p>
            <a:pPr algn="just" eaLnBrk="1" hangingPunct="1">
              <a:buFontTx/>
              <a:buNone/>
            </a:pPr>
            <a:r>
              <a:rPr lang="en-US" sz="2400" dirty="0" smtClean="0">
                <a:solidFill>
                  <a:srgbClr val="FF0000"/>
                </a:solidFill>
                <a:cs typeface="Times New Roman" pitchFamily="18" charset="0"/>
              </a:rPr>
              <a:t>e) </a:t>
            </a:r>
            <a:r>
              <a:rPr lang="en-US" sz="2800" dirty="0" smtClean="0">
                <a:solidFill>
                  <a:srgbClr val="FF0000"/>
                </a:solidFill>
                <a:cs typeface="Times New Roman" pitchFamily="18" charset="0"/>
              </a:rPr>
              <a:t>Palate</a:t>
            </a:r>
            <a:r>
              <a:rPr lang="en-US" dirty="0" smtClean="0">
                <a:solidFill>
                  <a:srgbClr val="FF0000"/>
                </a:solidFill>
                <a:cs typeface="Times New Roman" pitchFamily="18" charset="0"/>
              </a:rPr>
              <a:t>:</a:t>
            </a:r>
          </a:p>
          <a:p>
            <a:pPr algn="just" eaLnBrk="1" hangingPunct="1"/>
            <a:r>
              <a:rPr lang="en-US" sz="2800" dirty="0" smtClean="0">
                <a:cs typeface="Times New Roman" pitchFamily="18" charset="0"/>
              </a:rPr>
              <a:t>Hard palate (central part) most common</a:t>
            </a:r>
          </a:p>
          <a:p>
            <a:pPr algn="just" eaLnBrk="1" hangingPunct="1"/>
            <a:r>
              <a:rPr lang="en-US" sz="2800" dirty="0" smtClean="0">
                <a:cs typeface="Times New Roman" pitchFamily="18" charset="0"/>
              </a:rPr>
              <a:t>Ulcer less frequent; </a:t>
            </a:r>
            <a:r>
              <a:rPr lang="en-US" sz="2800" dirty="0" err="1" smtClean="0">
                <a:cs typeface="Times New Roman" pitchFamily="18" charset="0"/>
              </a:rPr>
              <a:t>exophytic</a:t>
            </a:r>
            <a:r>
              <a:rPr lang="en-US" sz="2800" dirty="0" smtClean="0">
                <a:cs typeface="Times New Roman" pitchFamily="18" charset="0"/>
              </a:rPr>
              <a:t> growth seen usually.</a:t>
            </a:r>
          </a:p>
          <a:p>
            <a:pPr algn="just" eaLnBrk="1" hangingPunct="1"/>
            <a:r>
              <a:rPr lang="en-US" sz="2800" dirty="0" smtClean="0">
                <a:cs typeface="Times New Roman" pitchFamily="18" charset="0"/>
              </a:rPr>
              <a:t>Metastasis may occur to maxillary sinus, nasal cavity.</a:t>
            </a:r>
          </a:p>
          <a:p>
            <a:pPr algn="just" eaLnBrk="1" hangingPunct="1">
              <a:buFontTx/>
              <a:buNone/>
            </a:pPr>
            <a:r>
              <a:rPr lang="en-US" sz="2800" dirty="0" smtClean="0">
                <a:solidFill>
                  <a:srgbClr val="FFFF00"/>
                </a:solidFill>
                <a:cs typeface="Times New Roman" pitchFamily="18" charset="0"/>
              </a:rPr>
              <a:t> </a:t>
            </a:r>
          </a:p>
          <a:p>
            <a:pPr algn="just" eaLnBrk="1" hangingPunct="1">
              <a:buNone/>
            </a:pPr>
            <a:endParaRPr lang="en-US" sz="2800" dirty="0" smtClean="0">
              <a:solidFill>
                <a:srgbClr val="FF0000"/>
              </a:solidFill>
              <a:cs typeface="Times New Roman" pitchFamily="18" charset="0"/>
            </a:endParaRPr>
          </a:p>
          <a:p>
            <a:pPr algn="just" eaLnBrk="1" hangingPunct="1">
              <a:buNone/>
            </a:pPr>
            <a:r>
              <a:rPr lang="en-US" sz="2800" dirty="0" smtClean="0">
                <a:solidFill>
                  <a:srgbClr val="FF0000"/>
                </a:solidFill>
                <a:cs typeface="Times New Roman" pitchFamily="18" charset="0"/>
              </a:rPr>
              <a:t>Etiology:</a:t>
            </a:r>
          </a:p>
          <a:p>
            <a:pPr algn="just" eaLnBrk="1" hangingPunct="1"/>
            <a:r>
              <a:rPr lang="en-US" sz="2800" dirty="0" smtClean="0">
                <a:cs typeface="Times New Roman" pitchFamily="18" charset="0"/>
              </a:rPr>
              <a:t> Smoking, especially seen in reverse smokers.</a:t>
            </a:r>
            <a:endParaRPr lang="en-US" sz="2800" dirty="0" smtClean="0"/>
          </a:p>
        </p:txBody>
      </p:sp>
      <p:pic>
        <p:nvPicPr>
          <p:cNvPr id="28677" name="Picture 4" descr="ca palate"/>
          <p:cNvPicPr>
            <a:picLocks noGrp="1" noChangeAspect="1" noChangeArrowheads="1"/>
          </p:cNvPicPr>
          <p:nvPr>
            <p:ph sz="half" idx="2"/>
          </p:nvPr>
        </p:nvPicPr>
        <p:blipFill>
          <a:blip r:embed="rId3"/>
          <a:srcRect/>
          <a:stretch>
            <a:fillRect/>
          </a:stretch>
        </p:blipFill>
        <p:spPr>
          <a:xfrm>
            <a:off x="5943600" y="533400"/>
            <a:ext cx="29718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pPr>
              <a:defRPr/>
            </a:pPr>
            <a:fld id="{50FAAB50-D576-44C8-A5DF-C0088FCE081D}" type="slidenum">
              <a:rPr lang="en-US" smtClean="0"/>
              <a:pPr>
                <a:defRPr/>
              </a:pPr>
              <a:t>27</a:t>
            </a:fld>
            <a:endParaRPr lang="en-US"/>
          </a:p>
        </p:txBody>
      </p:sp>
    </p:spTree>
    <p:extLst>
      <p:ext uri="{BB962C8B-B14F-4D97-AF65-F5344CB8AC3E}">
        <p14:creationId xmlns:p14="http://schemas.microsoft.com/office/powerpoint/2010/main" val="4029985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sz="half" idx="1"/>
          </p:nvPr>
        </p:nvSpPr>
        <p:spPr>
          <a:xfrm>
            <a:off x="228600" y="0"/>
            <a:ext cx="5769864" cy="6693408"/>
          </a:xfrm>
        </p:spPr>
        <p:txBody>
          <a:bodyPr/>
          <a:lstStyle/>
          <a:p>
            <a:pPr algn="just" eaLnBrk="1" hangingPunct="1">
              <a:lnSpc>
                <a:spcPct val="90000"/>
              </a:lnSpc>
              <a:buFontTx/>
              <a:buNone/>
            </a:pPr>
            <a:endParaRPr lang="en-US" sz="2400" dirty="0" smtClean="0">
              <a:solidFill>
                <a:srgbClr val="FF0066"/>
              </a:solidFill>
              <a:cs typeface="Times New Roman" pitchFamily="18" charset="0"/>
            </a:endParaRPr>
          </a:p>
          <a:p>
            <a:pPr algn="just" eaLnBrk="1" hangingPunct="1">
              <a:lnSpc>
                <a:spcPct val="90000"/>
              </a:lnSpc>
              <a:buFontTx/>
              <a:buNone/>
            </a:pPr>
            <a:r>
              <a:rPr lang="en-US" sz="2400" dirty="0" smtClean="0">
                <a:solidFill>
                  <a:srgbClr val="FF0066"/>
                </a:solidFill>
                <a:cs typeface="Times New Roman" pitchFamily="18" charset="0"/>
              </a:rPr>
              <a:t>f) </a:t>
            </a:r>
            <a:r>
              <a:rPr lang="en-US" sz="2400" dirty="0" smtClean="0">
                <a:solidFill>
                  <a:srgbClr val="FF0000"/>
                </a:solidFill>
                <a:cs typeface="Times New Roman" pitchFamily="18" charset="0"/>
              </a:rPr>
              <a:t>Gingiva:</a:t>
            </a:r>
          </a:p>
          <a:p>
            <a:pPr algn="just" eaLnBrk="1" hangingPunct="1">
              <a:lnSpc>
                <a:spcPct val="90000"/>
              </a:lnSpc>
            </a:pPr>
            <a:r>
              <a:rPr lang="en-US" sz="2400" dirty="0" smtClean="0">
                <a:cs typeface="Times New Roman" pitchFamily="18" charset="0"/>
              </a:rPr>
              <a:t>10% of oral cancer in men and 16% among women.</a:t>
            </a:r>
          </a:p>
          <a:p>
            <a:pPr algn="just" eaLnBrk="1" hangingPunct="1">
              <a:lnSpc>
                <a:spcPct val="90000"/>
              </a:lnSpc>
            </a:pPr>
            <a:r>
              <a:rPr lang="en-US" sz="2400" dirty="0" smtClean="0">
                <a:cs typeface="Times New Roman" pitchFamily="18" charset="0"/>
              </a:rPr>
              <a:t>Common in maxillary attached gingiva (4%)</a:t>
            </a:r>
          </a:p>
          <a:p>
            <a:pPr algn="just" eaLnBrk="1" hangingPunct="1">
              <a:lnSpc>
                <a:spcPct val="90000"/>
              </a:lnSpc>
            </a:pPr>
            <a:r>
              <a:rPr lang="en-US" sz="2400" dirty="0" smtClean="0">
                <a:solidFill>
                  <a:srgbClr val="C00000"/>
                </a:solidFill>
                <a:cs typeface="Times New Roman" pitchFamily="18" charset="0"/>
              </a:rPr>
              <a:t>Metastasis is rapid. </a:t>
            </a:r>
          </a:p>
          <a:p>
            <a:pPr algn="just" eaLnBrk="1" hangingPunct="1">
              <a:lnSpc>
                <a:spcPct val="90000"/>
              </a:lnSpc>
            </a:pPr>
            <a:r>
              <a:rPr lang="en-US" sz="2400" dirty="0" smtClean="0">
                <a:cs typeface="Times New Roman" pitchFamily="18" charset="0"/>
              </a:rPr>
              <a:t>Carcinoma of alveolar ridge invades the mandible in 56% of all cases as compared to 19% of carcinoma of buccal mucosa. </a:t>
            </a:r>
          </a:p>
          <a:p>
            <a:pPr algn="just" eaLnBrk="1" hangingPunct="1">
              <a:lnSpc>
                <a:spcPct val="90000"/>
              </a:lnSpc>
              <a:buNone/>
            </a:pPr>
            <a:endParaRPr lang="en-US" sz="2400" dirty="0" smtClean="0">
              <a:solidFill>
                <a:srgbClr val="FF0000"/>
              </a:solidFill>
              <a:cs typeface="Times New Roman" pitchFamily="18" charset="0"/>
            </a:endParaRPr>
          </a:p>
          <a:p>
            <a:pPr algn="just" eaLnBrk="1" hangingPunct="1">
              <a:lnSpc>
                <a:spcPct val="90000"/>
              </a:lnSpc>
              <a:buNone/>
            </a:pPr>
            <a:r>
              <a:rPr lang="en-US" sz="2400" dirty="0" smtClean="0">
                <a:solidFill>
                  <a:srgbClr val="FF0000"/>
                </a:solidFill>
                <a:cs typeface="Times New Roman" pitchFamily="18" charset="0"/>
              </a:rPr>
              <a:t>Etiology:</a:t>
            </a:r>
          </a:p>
          <a:p>
            <a:pPr algn="just" eaLnBrk="1" hangingPunct="1">
              <a:lnSpc>
                <a:spcPct val="90000"/>
              </a:lnSpc>
            </a:pPr>
            <a:r>
              <a:rPr lang="en-US" sz="2400" dirty="0" smtClean="0">
                <a:cs typeface="Times New Roman" pitchFamily="18" charset="0"/>
              </a:rPr>
              <a:t>Chronic irritation and inflammation due to calculus accumulation for several years.</a:t>
            </a:r>
          </a:p>
          <a:p>
            <a:pPr algn="just" eaLnBrk="1" hangingPunct="1">
              <a:lnSpc>
                <a:spcPct val="90000"/>
              </a:lnSpc>
            </a:pPr>
            <a:r>
              <a:rPr lang="en-US" sz="2400" dirty="0" smtClean="0">
                <a:cs typeface="Times New Roman" pitchFamily="18" charset="0"/>
              </a:rPr>
              <a:t>Poor oral hygiene,</a:t>
            </a:r>
          </a:p>
          <a:p>
            <a:pPr algn="just" eaLnBrk="1" hangingPunct="1">
              <a:lnSpc>
                <a:spcPct val="90000"/>
              </a:lnSpc>
            </a:pPr>
            <a:r>
              <a:rPr lang="en-US" sz="2400" dirty="0" smtClean="0">
                <a:cs typeface="Times New Roman" pitchFamily="18" charset="0"/>
              </a:rPr>
              <a:t>Post extraction - develops rapidly and proliferate up out of the socket.</a:t>
            </a:r>
            <a:endParaRPr lang="en-US" sz="2800" dirty="0" smtClean="0"/>
          </a:p>
        </p:txBody>
      </p:sp>
      <p:pic>
        <p:nvPicPr>
          <p:cNvPr id="29701" name="Picture 4" descr="ca gingiva"/>
          <p:cNvPicPr>
            <a:picLocks noGrp="1" noChangeAspect="1" noChangeArrowheads="1"/>
          </p:cNvPicPr>
          <p:nvPr>
            <p:ph sz="half" idx="2"/>
          </p:nvPr>
        </p:nvPicPr>
        <p:blipFill>
          <a:blip r:embed="rId3"/>
          <a:srcRect/>
          <a:stretch>
            <a:fillRect/>
          </a:stretch>
        </p:blipFill>
        <p:spPr>
          <a:xfrm>
            <a:off x="6019800" y="228600"/>
            <a:ext cx="2895600" cy="2560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699" name="Slide Number Placeholder 6"/>
          <p:cNvSpPr>
            <a:spLocks noGrp="1"/>
          </p:cNvSpPr>
          <p:nvPr>
            <p:ph type="sldNum" sz="quarter" idx="12"/>
          </p:nvPr>
        </p:nvSpPr>
        <p:spPr>
          <a:noFill/>
        </p:spPr>
        <p:txBody>
          <a:bodyPr/>
          <a:lstStyle/>
          <a:p>
            <a:fld id="{0EDF4FDC-1548-494D-B254-FAEEF1B3B753}" type="slidenum">
              <a:rPr lang="en-US" smtClean="0"/>
              <a:pPr/>
              <a:t>28</a:t>
            </a:fld>
            <a:endParaRPr lang="en-US" smtClean="0"/>
          </a:p>
        </p:txBody>
      </p:sp>
    </p:spTree>
    <p:extLst>
      <p:ext uri="{BB962C8B-B14F-4D97-AF65-F5344CB8AC3E}">
        <p14:creationId xmlns:p14="http://schemas.microsoft.com/office/powerpoint/2010/main" val="1145220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5613" y="720436"/>
            <a:ext cx="8226425" cy="5405727"/>
          </a:xfrm>
        </p:spPr>
        <p:txBody>
          <a:bodyPr>
            <a:normAutofit fontScale="92500" lnSpcReduction="10000"/>
          </a:bodyPr>
          <a:lstStyle/>
          <a:p>
            <a:pPr algn="just">
              <a:lnSpc>
                <a:spcPct val="150000"/>
              </a:lnSpc>
              <a:buNone/>
            </a:pPr>
            <a:r>
              <a:rPr lang="en-US" dirty="0" smtClean="0"/>
              <a:t>The most common sites in the oral cavity  </a:t>
            </a:r>
          </a:p>
          <a:p>
            <a:pPr marL="457200" indent="-457200" algn="just">
              <a:lnSpc>
                <a:spcPct val="150000"/>
              </a:lnSpc>
              <a:buFont typeface="+mj-lt"/>
              <a:buAutoNum type="arabicParenR"/>
            </a:pPr>
            <a:r>
              <a:rPr lang="en-US" dirty="0" smtClean="0"/>
              <a:t>Buccal mucosa - 63.75%</a:t>
            </a:r>
          </a:p>
          <a:p>
            <a:pPr marL="457200" indent="-457200" algn="just">
              <a:lnSpc>
                <a:spcPct val="150000"/>
              </a:lnSpc>
              <a:buFont typeface="+mj-lt"/>
              <a:buAutoNum type="arabicParenR"/>
            </a:pPr>
            <a:r>
              <a:rPr lang="en-US" dirty="0" smtClean="0"/>
              <a:t> Retro molar area - 15%</a:t>
            </a:r>
          </a:p>
          <a:p>
            <a:pPr marL="457200" indent="-457200" algn="just">
              <a:lnSpc>
                <a:spcPct val="150000"/>
              </a:lnSpc>
              <a:buFont typeface="+mj-lt"/>
              <a:buAutoNum type="arabicParenR"/>
            </a:pPr>
            <a:r>
              <a:rPr lang="en-US" dirty="0" smtClean="0"/>
              <a:t> Floor of the mouth -11.25% </a:t>
            </a:r>
          </a:p>
          <a:p>
            <a:pPr marL="457200" indent="-457200" algn="just">
              <a:lnSpc>
                <a:spcPct val="150000"/>
              </a:lnSpc>
              <a:buFont typeface="+mj-lt"/>
              <a:buAutoNum type="arabicParenR"/>
            </a:pPr>
            <a:r>
              <a:rPr lang="en-US" dirty="0" smtClean="0"/>
              <a:t>Lateral border of the tongue- 3.75%</a:t>
            </a:r>
          </a:p>
          <a:p>
            <a:pPr marL="457200" indent="-457200" algn="just">
              <a:lnSpc>
                <a:spcPct val="150000"/>
              </a:lnSpc>
              <a:buFont typeface="+mj-lt"/>
              <a:buAutoNum type="arabicParenR"/>
            </a:pPr>
            <a:r>
              <a:rPr lang="en-US" dirty="0" smtClean="0"/>
              <a:t>Labial mucosa- 3.75%</a:t>
            </a:r>
          </a:p>
          <a:p>
            <a:pPr marL="457200" indent="-457200" algn="just">
              <a:lnSpc>
                <a:spcPct val="150000"/>
              </a:lnSpc>
              <a:buFont typeface="+mj-lt"/>
              <a:buAutoNum type="arabicParenR"/>
            </a:pPr>
            <a:r>
              <a:rPr lang="en-US" dirty="0" smtClean="0"/>
              <a:t> Palate- 2.5%</a:t>
            </a:r>
          </a:p>
          <a:p>
            <a:pPr marL="457200" indent="-457200" algn="just">
              <a:lnSpc>
                <a:spcPct val="150000"/>
              </a:lnSpc>
              <a:buNone/>
            </a:pPr>
            <a:r>
              <a:rPr lang="en-US" dirty="0" smtClean="0"/>
              <a:t>      </a:t>
            </a:r>
          </a:p>
          <a:p>
            <a:pPr marL="457200" indent="-457200">
              <a:buNone/>
            </a:pPr>
            <a:r>
              <a:rPr lang="en-US" dirty="0" smtClean="0"/>
              <a:t>      </a:t>
            </a:r>
            <a:endParaRPr lang="en-US" dirty="0">
              <a:solidFill>
                <a:srgbClr val="FF0000"/>
              </a:solidFill>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29</a:t>
            </a:fld>
            <a:endParaRPr lang="en-US"/>
          </a:p>
        </p:txBody>
      </p:sp>
      <p:sp>
        <p:nvSpPr>
          <p:cNvPr id="3" name="Down Arrow 2"/>
          <p:cNvSpPr/>
          <p:nvPr/>
        </p:nvSpPr>
        <p:spPr>
          <a:xfrm>
            <a:off x="6477000" y="1295400"/>
            <a:ext cx="484632" cy="335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96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CE0A52-1589-4040-8EF6-13F5FFB81667}" type="slidenum">
              <a:rPr lang="en-US" smtClean="0"/>
              <a:pPr/>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Tree>
    <p:extLst>
      <p:ext uri="{BB962C8B-B14F-4D97-AF65-F5344CB8AC3E}">
        <p14:creationId xmlns:p14="http://schemas.microsoft.com/office/powerpoint/2010/main" val="2385549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7086600"/>
          </a:xfrm>
        </p:spPr>
        <p:txBody>
          <a:bodyPr>
            <a:normAutofit fontScale="92500"/>
          </a:bodyPr>
          <a:lstStyle/>
          <a:p>
            <a:pPr algn="just" eaLnBrk="1" hangingPunct="1">
              <a:lnSpc>
                <a:spcPct val="90000"/>
              </a:lnSpc>
              <a:buNone/>
            </a:pPr>
            <a:r>
              <a:rPr lang="en-US" dirty="0" smtClean="0">
                <a:solidFill>
                  <a:srgbClr val="FF0000"/>
                </a:solidFill>
                <a:cs typeface="Times New Roman" pitchFamily="18" charset="0"/>
              </a:rPr>
              <a:t>OCCUPATION:</a:t>
            </a:r>
          </a:p>
          <a:p>
            <a:pPr algn="just" eaLnBrk="1" hangingPunct="1">
              <a:lnSpc>
                <a:spcPct val="150000"/>
              </a:lnSpc>
            </a:pPr>
            <a:r>
              <a:rPr lang="en-US" dirty="0" smtClean="0">
                <a:cs typeface="Times New Roman" pitchFamily="18" charset="0"/>
              </a:rPr>
              <a:t>Certain occupations where exposure to carcinogens is common like tar manufacturing, certain oils and textile industries, the workers are susceptible to cancer. </a:t>
            </a:r>
          </a:p>
          <a:p>
            <a:pPr algn="just" eaLnBrk="1" hangingPunct="1">
              <a:lnSpc>
                <a:spcPct val="150000"/>
              </a:lnSpc>
            </a:pPr>
            <a:r>
              <a:rPr lang="en-US" dirty="0" smtClean="0">
                <a:cs typeface="Times New Roman" pitchFamily="18" charset="0"/>
              </a:rPr>
              <a:t>Leather workers are shown to have higher rate of cancer of buccal cavity.</a:t>
            </a:r>
          </a:p>
          <a:p>
            <a:pPr marL="0" lvl="0" indent="0" algn="r">
              <a:lnSpc>
                <a:spcPct val="150000"/>
              </a:lnSpc>
              <a:buNone/>
            </a:pPr>
            <a:r>
              <a:rPr lang="en-US" sz="2200" dirty="0" err="1" smtClean="0">
                <a:solidFill>
                  <a:srgbClr val="FF0000"/>
                </a:solidFill>
              </a:rPr>
              <a:t>Adv</a:t>
            </a:r>
            <a:r>
              <a:rPr lang="en-US" sz="2200" dirty="0" smtClean="0">
                <a:solidFill>
                  <a:srgbClr val="FF0000"/>
                </a:solidFill>
              </a:rPr>
              <a:t> </a:t>
            </a:r>
            <a:r>
              <a:rPr lang="en-US" sz="2200" dirty="0" err="1" smtClean="0">
                <a:solidFill>
                  <a:srgbClr val="FF0000"/>
                </a:solidFill>
              </a:rPr>
              <a:t>Prev</a:t>
            </a:r>
            <a:r>
              <a:rPr lang="en-US" sz="2200" dirty="0" smtClean="0">
                <a:solidFill>
                  <a:srgbClr val="FF0000"/>
                </a:solidFill>
              </a:rPr>
              <a:t> Med </a:t>
            </a:r>
            <a:r>
              <a:rPr lang="en-US" sz="2200" dirty="0">
                <a:solidFill>
                  <a:srgbClr val="FF0000"/>
                </a:solidFill>
              </a:rPr>
              <a:t>2015;19:1-7</a:t>
            </a:r>
            <a:r>
              <a:rPr lang="en-US" sz="2200" dirty="0" smtClean="0">
                <a:solidFill>
                  <a:srgbClr val="FF0000"/>
                </a:solidFill>
              </a:rPr>
              <a:t>.</a:t>
            </a:r>
            <a:endParaRPr lang="en-US" dirty="0" smtClean="0">
              <a:cs typeface="Times New Roman" pitchFamily="18" charset="0"/>
            </a:endParaRPr>
          </a:p>
          <a:p>
            <a:pPr algn="just" eaLnBrk="1" hangingPunct="1">
              <a:lnSpc>
                <a:spcPct val="90000"/>
              </a:lnSpc>
              <a:buNone/>
            </a:pPr>
            <a:r>
              <a:rPr lang="en-US" dirty="0" smtClean="0">
                <a:cs typeface="Times New Roman" pitchFamily="18" charset="0"/>
              </a:rPr>
              <a:t> </a:t>
            </a:r>
          </a:p>
          <a:p>
            <a:pPr algn="just" eaLnBrk="1" hangingPunct="1">
              <a:lnSpc>
                <a:spcPct val="90000"/>
              </a:lnSpc>
              <a:buNone/>
            </a:pPr>
            <a:r>
              <a:rPr lang="en-US" dirty="0" smtClean="0">
                <a:solidFill>
                  <a:srgbClr val="FF0000"/>
                </a:solidFill>
                <a:cs typeface="Times New Roman" pitchFamily="18" charset="0"/>
              </a:rPr>
              <a:t>SOCIO-ECONOMIC STATUS</a:t>
            </a:r>
            <a:r>
              <a:rPr lang="en-US" dirty="0" smtClean="0">
                <a:solidFill>
                  <a:srgbClr val="FF9900"/>
                </a:solidFill>
                <a:cs typeface="Times New Roman" pitchFamily="18" charset="0"/>
              </a:rPr>
              <a:t>:</a:t>
            </a:r>
          </a:p>
          <a:p>
            <a:pPr algn="just" eaLnBrk="1" hangingPunct="1">
              <a:lnSpc>
                <a:spcPct val="160000"/>
              </a:lnSpc>
            </a:pPr>
            <a:r>
              <a:rPr lang="en-US" dirty="0" smtClean="0">
                <a:cs typeface="Times New Roman" pitchFamily="18" charset="0"/>
              </a:rPr>
              <a:t>Oral cancers are common in lower socio-economic status than higher socio-economic status people.</a:t>
            </a:r>
          </a:p>
          <a:p>
            <a:pPr marL="0" lvl="0" indent="0" algn="r">
              <a:lnSpc>
                <a:spcPct val="160000"/>
              </a:lnSpc>
              <a:buNone/>
            </a:pPr>
            <a:r>
              <a:rPr lang="en-US" sz="2400" dirty="0">
                <a:solidFill>
                  <a:srgbClr val="FF0000"/>
                </a:solidFill>
              </a:rPr>
              <a:t>Natl J </a:t>
            </a:r>
            <a:r>
              <a:rPr lang="en-US" sz="2400" dirty="0" err="1">
                <a:solidFill>
                  <a:srgbClr val="FF0000"/>
                </a:solidFill>
              </a:rPr>
              <a:t>Maxillofac</a:t>
            </a:r>
            <a:r>
              <a:rPr lang="en-US" sz="2400" dirty="0">
                <a:solidFill>
                  <a:srgbClr val="FF0000"/>
                </a:solidFill>
              </a:rPr>
              <a:t> </a:t>
            </a:r>
            <a:r>
              <a:rPr lang="en-US" sz="2400" dirty="0" err="1">
                <a:solidFill>
                  <a:srgbClr val="FF0000"/>
                </a:solidFill>
              </a:rPr>
              <a:t>Surg</a:t>
            </a:r>
            <a:r>
              <a:rPr lang="en-US" sz="2400" dirty="0">
                <a:solidFill>
                  <a:srgbClr val="FF0000"/>
                </a:solidFill>
              </a:rPr>
              <a:t> 2014; 5(2): 142–148</a:t>
            </a:r>
            <a:r>
              <a:rPr lang="en-US" sz="2400" dirty="0" smtClean="0">
                <a:solidFill>
                  <a:srgbClr val="FF0000"/>
                </a:solidFill>
              </a:rPr>
              <a:t>.</a:t>
            </a:r>
          </a:p>
          <a:p>
            <a:pPr algn="just" eaLnBrk="1" hangingPunct="1">
              <a:lnSpc>
                <a:spcPct val="160000"/>
              </a:lnSpc>
              <a:buNone/>
            </a:pPr>
            <a:r>
              <a:rPr lang="en-US" dirty="0" smtClean="0">
                <a:cs typeface="Times New Roman" pitchFamily="18" charset="0"/>
              </a:rPr>
              <a:t> </a:t>
            </a:r>
            <a:endParaRPr lang="en-US" dirty="0" smtClean="0"/>
          </a:p>
          <a:p>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30</a:t>
            </a:fld>
            <a:endParaRPr lang="en-US"/>
          </a:p>
        </p:txBody>
      </p:sp>
      <p:sp>
        <p:nvSpPr>
          <p:cNvPr id="4" name="Snip and Round Single Corner Rectangle 3"/>
          <p:cNvSpPr/>
          <p:nvPr/>
        </p:nvSpPr>
        <p:spPr>
          <a:xfrm>
            <a:off x="152400" y="228600"/>
            <a:ext cx="8763000" cy="3352800"/>
          </a:xfrm>
          <a:prstGeom prst="snip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166255" y="3851564"/>
            <a:ext cx="8749145" cy="2473036"/>
          </a:xfrm>
          <a:prstGeom prst="round2Diag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9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426720"/>
            <a:ext cx="8226425" cy="5699443"/>
          </a:xfrm>
        </p:spPr>
        <p:txBody>
          <a:bodyPr>
            <a:normAutofit/>
          </a:bodyPr>
          <a:lstStyle/>
          <a:p>
            <a:pPr marL="0" indent="0" algn="just" eaLnBrk="1" hangingPunct="1">
              <a:buNone/>
            </a:pPr>
            <a:r>
              <a:rPr lang="en-US" b="1" dirty="0" smtClean="0">
                <a:solidFill>
                  <a:srgbClr val="FF0000"/>
                </a:solidFill>
                <a:cs typeface="Times New Roman" pitchFamily="18" charset="0"/>
              </a:rPr>
              <a:t>HABITS:   </a:t>
            </a:r>
          </a:p>
          <a:p>
            <a:pPr algn="just" eaLnBrk="1" hangingPunct="1">
              <a:lnSpc>
                <a:spcPct val="120000"/>
              </a:lnSpc>
              <a:buNone/>
            </a:pPr>
            <a:r>
              <a:rPr lang="en-US" b="1" dirty="0" smtClean="0">
                <a:solidFill>
                  <a:srgbClr val="C00000"/>
                </a:solidFill>
                <a:cs typeface="Times New Roman" pitchFamily="18" charset="0"/>
              </a:rPr>
              <a:t>Tobacco use:</a:t>
            </a:r>
            <a:endParaRPr lang="en-US" dirty="0" smtClean="0">
              <a:solidFill>
                <a:srgbClr val="C00000"/>
              </a:solidFill>
              <a:cs typeface="Times New Roman" pitchFamily="18" charset="0"/>
            </a:endParaRPr>
          </a:p>
          <a:p>
            <a:pPr algn="just" eaLnBrk="1" hangingPunct="1">
              <a:lnSpc>
                <a:spcPct val="120000"/>
              </a:lnSpc>
            </a:pPr>
            <a:r>
              <a:rPr lang="en-US" dirty="0" smtClean="0">
                <a:cs typeface="Times New Roman" pitchFamily="18" charset="0"/>
              </a:rPr>
              <a:t>Smoking tobacco</a:t>
            </a:r>
          </a:p>
          <a:p>
            <a:pPr algn="just" eaLnBrk="1" hangingPunct="1">
              <a:lnSpc>
                <a:spcPct val="120000"/>
              </a:lnSpc>
            </a:pPr>
            <a:r>
              <a:rPr lang="en-US" dirty="0" smtClean="0">
                <a:cs typeface="Times New Roman" pitchFamily="18" charset="0"/>
              </a:rPr>
              <a:t>Smokeless tobacco – chewing tobacco and snuff. </a:t>
            </a:r>
          </a:p>
          <a:p>
            <a:pPr algn="just" eaLnBrk="1" hangingPunct="1">
              <a:lnSpc>
                <a:spcPct val="120000"/>
              </a:lnSpc>
            </a:pPr>
            <a:endParaRPr lang="en-US" dirty="0" smtClean="0">
              <a:cs typeface="Times New Roman" pitchFamily="18" charset="0"/>
            </a:endParaRPr>
          </a:p>
          <a:p>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31</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327" y="304800"/>
            <a:ext cx="2305050" cy="1941830"/>
          </a:xfrm>
          <a:prstGeom prst="rect">
            <a:avLst/>
          </a:prstGeom>
        </p:spPr>
      </p:pic>
      <p:sp>
        <p:nvSpPr>
          <p:cNvPr id="5" name="Rounded Rectangular Callout 4"/>
          <p:cNvSpPr/>
          <p:nvPr/>
        </p:nvSpPr>
        <p:spPr>
          <a:xfrm>
            <a:off x="380999" y="2819400"/>
            <a:ext cx="8560377" cy="32004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just">
              <a:lnSpc>
                <a:spcPct val="120000"/>
              </a:lnSpc>
              <a:buFont typeface="Arial" panose="020B0604020202020204" pitchFamily="34" charset="0"/>
              <a:buChar char="•"/>
            </a:pPr>
            <a:r>
              <a:rPr lang="en-US" sz="2400" dirty="0">
                <a:cs typeface="Times New Roman" pitchFamily="18" charset="0"/>
              </a:rPr>
              <a:t>Tobacco was introduced into Europe in the late 15</a:t>
            </a:r>
            <a:r>
              <a:rPr lang="en-US" sz="2400" baseline="30000" dirty="0">
                <a:cs typeface="Times New Roman" pitchFamily="18" charset="0"/>
              </a:rPr>
              <a:t>th</a:t>
            </a:r>
            <a:r>
              <a:rPr lang="en-US" sz="2400" dirty="0">
                <a:cs typeface="Times New Roman" pitchFamily="18" charset="0"/>
              </a:rPr>
              <a:t> century. </a:t>
            </a:r>
          </a:p>
          <a:p>
            <a:pPr marL="342900" indent="-342900" algn="just">
              <a:lnSpc>
                <a:spcPct val="120000"/>
              </a:lnSpc>
              <a:buFont typeface="Arial" panose="020B0604020202020204" pitchFamily="34" charset="0"/>
              <a:buChar char="•"/>
            </a:pPr>
            <a:r>
              <a:rPr lang="en-US" sz="2400" dirty="0">
                <a:cs typeface="Times New Roman" pitchFamily="18" charset="0"/>
              </a:rPr>
              <a:t>In the late 16</a:t>
            </a:r>
            <a:r>
              <a:rPr lang="en-US" sz="2400" baseline="30000" dirty="0">
                <a:cs typeface="Times New Roman" pitchFamily="18" charset="0"/>
              </a:rPr>
              <a:t>th</a:t>
            </a:r>
            <a:r>
              <a:rPr lang="en-US" sz="2400" dirty="0">
                <a:cs typeface="Times New Roman" pitchFamily="18" charset="0"/>
              </a:rPr>
              <a:t> century or early 17</a:t>
            </a:r>
            <a:r>
              <a:rPr lang="en-US" sz="2400" baseline="30000" dirty="0">
                <a:cs typeface="Times New Roman" pitchFamily="18" charset="0"/>
              </a:rPr>
              <a:t>th</a:t>
            </a:r>
            <a:r>
              <a:rPr lang="en-US" sz="2400" dirty="0">
                <a:cs typeface="Times New Roman" pitchFamily="18" charset="0"/>
              </a:rPr>
              <a:t> century, Portuguese traders introduced it into India. </a:t>
            </a:r>
          </a:p>
          <a:p>
            <a:pPr marL="342900" indent="-342900" algn="just">
              <a:lnSpc>
                <a:spcPct val="120000"/>
              </a:lnSpc>
              <a:buFont typeface="Arial" panose="020B0604020202020204" pitchFamily="34" charset="0"/>
              <a:buChar char="•"/>
            </a:pPr>
            <a:r>
              <a:rPr lang="en-US" sz="2400" dirty="0">
                <a:cs typeface="Times New Roman" pitchFamily="18" charset="0"/>
              </a:rPr>
              <a:t>Since then tobacco use has spread with remarkable rapidity, seeping into all sections of the society.</a:t>
            </a:r>
            <a:endParaRPr lang="en-US" sz="2400" dirty="0"/>
          </a:p>
        </p:txBody>
      </p:sp>
    </p:spTree>
    <p:extLst>
      <p:ext uri="{BB962C8B-B14F-4D97-AF65-F5344CB8AC3E}">
        <p14:creationId xmlns:p14="http://schemas.microsoft.com/office/powerpoint/2010/main" val="377968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448" y="377952"/>
            <a:ext cx="8145590" cy="6480048"/>
          </a:xfrm>
        </p:spPr>
        <p:txBody>
          <a:bodyPr>
            <a:normAutofit/>
          </a:bodyPr>
          <a:lstStyle/>
          <a:p>
            <a:pPr algn="just" eaLnBrk="1" hangingPunct="1"/>
            <a:r>
              <a:rPr lang="en-US" dirty="0" smtClean="0">
                <a:cs typeface="Times New Roman" pitchFamily="18" charset="0"/>
              </a:rPr>
              <a:t>Initially tobacco was smoked in India, but later it was used in chewing and application over the teeth and gingiva. </a:t>
            </a:r>
          </a:p>
          <a:p>
            <a:pPr algn="just" eaLnBrk="1" hangingPunct="1"/>
            <a:r>
              <a:rPr lang="en-US" dirty="0" smtClean="0">
                <a:cs typeface="Times New Roman" pitchFamily="18" charset="0"/>
              </a:rPr>
              <a:t>In the course of time, large spectrums of methods of use were developed. </a:t>
            </a:r>
          </a:p>
          <a:p>
            <a:pPr algn="just" eaLnBrk="1" hangingPunct="1">
              <a:buNone/>
            </a:pPr>
            <a:endParaRPr lang="en-US" dirty="0" smtClean="0">
              <a:solidFill>
                <a:srgbClr val="FFFF00"/>
              </a:solidFill>
              <a:cs typeface="Times New Roman" pitchFamily="18" charset="0"/>
            </a:endParaRPr>
          </a:p>
          <a:p>
            <a:pPr marL="0" indent="0" algn="r">
              <a:buNone/>
            </a:pPr>
            <a:endParaRPr lang="en-US" sz="2400" dirty="0" smtClean="0">
              <a:solidFill>
                <a:srgbClr val="FF0000"/>
              </a:solidFill>
            </a:endParaRPr>
          </a:p>
          <a:p>
            <a:pPr marL="0" indent="0" algn="r">
              <a:buNone/>
            </a:pPr>
            <a:endParaRPr lang="en-US" sz="2400" dirty="0" smtClean="0">
              <a:solidFill>
                <a:srgbClr val="FF0000"/>
              </a:solidFill>
            </a:endParaRPr>
          </a:p>
          <a:p>
            <a:pPr marL="0" indent="0" algn="r">
              <a:buNone/>
            </a:pPr>
            <a:endParaRPr lang="en-US" sz="2400" dirty="0">
              <a:solidFill>
                <a:srgbClr val="FF0000"/>
              </a:solidFill>
            </a:endParaRPr>
          </a:p>
          <a:p>
            <a:pPr marL="0" indent="0" algn="r">
              <a:buNone/>
            </a:pPr>
            <a:endParaRPr lang="en-US" sz="2400" dirty="0" smtClean="0">
              <a:solidFill>
                <a:srgbClr val="FF0000"/>
              </a:solidFill>
            </a:endParaRPr>
          </a:p>
          <a:p>
            <a:pPr marL="0" indent="0" algn="r">
              <a:buNone/>
            </a:pPr>
            <a:endParaRPr lang="en-US" sz="2400" dirty="0">
              <a:solidFill>
                <a:srgbClr val="FF0000"/>
              </a:solidFill>
            </a:endParaRPr>
          </a:p>
          <a:p>
            <a:pPr marL="0" indent="0" algn="r">
              <a:buNone/>
            </a:pPr>
            <a:endParaRPr lang="en-US" sz="2400" dirty="0" smtClean="0">
              <a:solidFill>
                <a:srgbClr val="FF0000"/>
              </a:solidFill>
            </a:endParaRPr>
          </a:p>
          <a:p>
            <a:pPr marL="0" indent="0" algn="r">
              <a:buNone/>
            </a:pPr>
            <a:endParaRPr lang="en-US" sz="2400" dirty="0">
              <a:solidFill>
                <a:srgbClr val="FF0000"/>
              </a:solidFill>
            </a:endParaRPr>
          </a:p>
          <a:p>
            <a:pPr marL="0" indent="0" algn="r">
              <a:buNone/>
            </a:pPr>
            <a:endParaRPr lang="en-US" sz="2400" dirty="0" smtClean="0">
              <a:solidFill>
                <a:srgbClr val="FF0000"/>
              </a:solidFill>
            </a:endParaRPr>
          </a:p>
          <a:p>
            <a:pPr marL="0" indent="0" algn="r">
              <a:buNone/>
            </a:pPr>
            <a:r>
              <a:rPr lang="en-US" sz="2400" dirty="0" smtClean="0">
                <a:solidFill>
                  <a:srgbClr val="FF0000"/>
                </a:solidFill>
              </a:rPr>
              <a:t>J </a:t>
            </a:r>
            <a:r>
              <a:rPr lang="en-US" sz="2400" dirty="0" err="1">
                <a:solidFill>
                  <a:srgbClr val="FF0000"/>
                </a:solidFill>
              </a:rPr>
              <a:t>Clin</a:t>
            </a:r>
            <a:r>
              <a:rPr lang="en-US" sz="2400" dirty="0">
                <a:solidFill>
                  <a:srgbClr val="FF0000"/>
                </a:solidFill>
              </a:rPr>
              <a:t> </a:t>
            </a:r>
            <a:r>
              <a:rPr lang="en-US" sz="2400" dirty="0" err="1">
                <a:solidFill>
                  <a:srgbClr val="FF0000"/>
                </a:solidFill>
              </a:rPr>
              <a:t>Diagn</a:t>
            </a:r>
            <a:r>
              <a:rPr lang="en-US" sz="2400" dirty="0">
                <a:solidFill>
                  <a:srgbClr val="FF0000"/>
                </a:solidFill>
              </a:rPr>
              <a:t> </a:t>
            </a:r>
            <a:r>
              <a:rPr lang="en-US" sz="2400" dirty="0" smtClean="0">
                <a:solidFill>
                  <a:srgbClr val="FF0000"/>
                </a:solidFill>
              </a:rPr>
              <a:t>Res</a:t>
            </a:r>
            <a:r>
              <a:rPr lang="en-US" sz="2400" dirty="0">
                <a:solidFill>
                  <a:srgbClr val="FF0000"/>
                </a:solidFill>
              </a:rPr>
              <a:t> </a:t>
            </a:r>
            <a:r>
              <a:rPr lang="en-US" sz="2400" dirty="0" smtClean="0">
                <a:solidFill>
                  <a:srgbClr val="FF0000"/>
                </a:solidFill>
              </a:rPr>
              <a:t>2016;10(5):13-7</a:t>
            </a:r>
            <a:endParaRPr lang="en-US" sz="2400" dirty="0" smtClean="0">
              <a:solidFill>
                <a:srgbClr val="FF0000"/>
              </a:solidFill>
              <a:cs typeface="Times New Roman" pitchFamily="18" charset="0"/>
            </a:endParaRPr>
          </a:p>
          <a:p>
            <a:pPr algn="just"/>
            <a:endParaRPr lang="en-US" dirty="0">
              <a:solidFill>
                <a:srgbClr val="FFFF00"/>
              </a:solidFill>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32</a:t>
            </a:fld>
            <a:endParaRPr lang="en-US"/>
          </a:p>
        </p:txBody>
      </p:sp>
      <p:sp>
        <p:nvSpPr>
          <p:cNvPr id="4" name="Flowchart: Sequential Access Storage 3"/>
          <p:cNvSpPr/>
          <p:nvPr/>
        </p:nvSpPr>
        <p:spPr>
          <a:xfrm>
            <a:off x="533400" y="2286000"/>
            <a:ext cx="7696200" cy="3581400"/>
          </a:xfrm>
          <a:prstGeom prst="flowChartMagneticTap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US" sz="2400" dirty="0">
                <a:cs typeface="Times New Roman" pitchFamily="18" charset="0"/>
              </a:rPr>
              <a:t>It is estimated that among </a:t>
            </a:r>
            <a:r>
              <a:rPr lang="en-US" sz="2400" dirty="0" smtClean="0">
                <a:cs typeface="Times New Roman" pitchFamily="18" charset="0"/>
              </a:rPr>
              <a:t>the </a:t>
            </a:r>
            <a:r>
              <a:rPr lang="en-US" sz="2400" dirty="0" smtClean="0">
                <a:solidFill>
                  <a:srgbClr val="FF0000"/>
                </a:solidFill>
                <a:cs typeface="Times New Roman" pitchFamily="18" charset="0"/>
              </a:rPr>
              <a:t>400 </a:t>
            </a:r>
            <a:r>
              <a:rPr lang="en-US" sz="2400" dirty="0">
                <a:solidFill>
                  <a:srgbClr val="FF0000"/>
                </a:solidFill>
                <a:cs typeface="Times New Roman" pitchFamily="18" charset="0"/>
              </a:rPr>
              <a:t>million </a:t>
            </a:r>
            <a:r>
              <a:rPr lang="en-US" sz="2400" dirty="0">
                <a:cs typeface="Times New Roman" pitchFamily="18" charset="0"/>
              </a:rPr>
              <a:t>individuals aged </a:t>
            </a:r>
            <a:r>
              <a:rPr lang="en-US" sz="2400" dirty="0">
                <a:solidFill>
                  <a:srgbClr val="FF0000"/>
                </a:solidFill>
                <a:cs typeface="Times New Roman" pitchFamily="18" charset="0"/>
              </a:rPr>
              <a:t>15 years and over in India, 47% </a:t>
            </a:r>
            <a:r>
              <a:rPr lang="en-US" sz="2400" dirty="0">
                <a:cs typeface="Times New Roman" pitchFamily="18" charset="0"/>
              </a:rPr>
              <a:t>use tobacco in one or the other form. </a:t>
            </a:r>
          </a:p>
          <a:p>
            <a:pPr marL="342900" indent="-342900" algn="just">
              <a:buFont typeface="Arial" panose="020B0604020202020204" pitchFamily="34" charset="0"/>
              <a:buChar char="•"/>
            </a:pPr>
            <a:r>
              <a:rPr lang="en-US" sz="2400" dirty="0" smtClean="0">
                <a:solidFill>
                  <a:srgbClr val="FF0000"/>
                </a:solidFill>
                <a:cs typeface="Times New Roman" pitchFamily="18" charset="0"/>
              </a:rPr>
              <a:t>72</a:t>
            </a:r>
            <a:r>
              <a:rPr lang="en-US" sz="2400" dirty="0">
                <a:solidFill>
                  <a:srgbClr val="FF0000"/>
                </a:solidFill>
                <a:cs typeface="Times New Roman" pitchFamily="18" charset="0"/>
              </a:rPr>
              <a:t>%</a:t>
            </a:r>
            <a:r>
              <a:rPr lang="en-US" sz="2400" dirty="0">
                <a:solidFill>
                  <a:srgbClr val="FFFF00"/>
                </a:solidFill>
                <a:cs typeface="Times New Roman" pitchFamily="18" charset="0"/>
              </a:rPr>
              <a:t> </a:t>
            </a:r>
            <a:r>
              <a:rPr lang="en-US" sz="2400" dirty="0">
                <a:cs typeface="Times New Roman" pitchFamily="18" charset="0"/>
              </a:rPr>
              <a:t>of tobacco users smoke </a:t>
            </a:r>
            <a:r>
              <a:rPr lang="en-US" sz="2400" dirty="0" err="1">
                <a:cs typeface="Times New Roman" pitchFamily="18" charset="0"/>
              </a:rPr>
              <a:t>beedis</a:t>
            </a:r>
            <a:r>
              <a:rPr lang="en-US" sz="2400" dirty="0">
                <a:cs typeface="Times New Roman" pitchFamily="18" charset="0"/>
              </a:rPr>
              <a:t>, </a:t>
            </a:r>
          </a:p>
          <a:p>
            <a:pPr marL="342900" indent="-342900" algn="just">
              <a:buFont typeface="Arial" panose="020B0604020202020204" pitchFamily="34" charset="0"/>
              <a:buChar char="•"/>
            </a:pPr>
            <a:r>
              <a:rPr lang="en-US" sz="2400" dirty="0">
                <a:solidFill>
                  <a:srgbClr val="FF0000"/>
                </a:solidFill>
                <a:cs typeface="Times New Roman" pitchFamily="18" charset="0"/>
              </a:rPr>
              <a:t>12%</a:t>
            </a:r>
            <a:r>
              <a:rPr lang="en-US" sz="2400" dirty="0">
                <a:solidFill>
                  <a:srgbClr val="FFFF00"/>
                </a:solidFill>
                <a:cs typeface="Times New Roman" pitchFamily="18" charset="0"/>
              </a:rPr>
              <a:t> </a:t>
            </a:r>
            <a:r>
              <a:rPr lang="en-US" sz="2400" dirty="0">
                <a:cs typeface="Times New Roman" pitchFamily="18" charset="0"/>
              </a:rPr>
              <a:t>smoke cigarettes and </a:t>
            </a:r>
          </a:p>
          <a:p>
            <a:pPr marL="342900" indent="-342900" algn="just">
              <a:buFont typeface="Arial" panose="020B0604020202020204" pitchFamily="34" charset="0"/>
              <a:buChar char="•"/>
            </a:pPr>
            <a:r>
              <a:rPr lang="en-US" sz="2400" dirty="0">
                <a:solidFill>
                  <a:srgbClr val="FF0000"/>
                </a:solidFill>
                <a:cs typeface="Times New Roman" pitchFamily="18" charset="0"/>
              </a:rPr>
              <a:t>16%</a:t>
            </a:r>
            <a:r>
              <a:rPr lang="en-US" sz="2400" dirty="0">
                <a:solidFill>
                  <a:srgbClr val="FFFF00"/>
                </a:solidFill>
                <a:cs typeface="Times New Roman" pitchFamily="18" charset="0"/>
              </a:rPr>
              <a:t> </a:t>
            </a:r>
            <a:r>
              <a:rPr lang="en-US" sz="2400" dirty="0">
                <a:cs typeface="Times New Roman" pitchFamily="18" charset="0"/>
              </a:rPr>
              <a:t>use tobacco in smokeless form. </a:t>
            </a:r>
          </a:p>
        </p:txBody>
      </p:sp>
    </p:spTree>
    <p:extLst>
      <p:ext uri="{BB962C8B-B14F-4D97-AF65-F5344CB8AC3E}">
        <p14:creationId xmlns:p14="http://schemas.microsoft.com/office/powerpoint/2010/main" val="3143286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228600"/>
            <a:ext cx="7772400" cy="533400"/>
          </a:xfrm>
        </p:spPr>
        <p:txBody>
          <a:bodyPr>
            <a:noAutofit/>
          </a:bodyPr>
          <a:lstStyle/>
          <a:p>
            <a:pPr algn="ctr"/>
            <a:r>
              <a:rPr lang="en-US" sz="3200" b="1" dirty="0">
                <a:solidFill>
                  <a:srgbClr val="FF0000"/>
                </a:solidFill>
              </a:rPr>
              <a:t>       CONSTITUENTS OF TOBACCO</a:t>
            </a:r>
          </a:p>
        </p:txBody>
      </p:sp>
      <p:graphicFrame>
        <p:nvGraphicFramePr>
          <p:cNvPr id="132139" name="Group 43"/>
          <p:cNvGraphicFramePr>
            <a:graphicFrameLocks noGrp="1"/>
          </p:cNvGraphicFramePr>
          <p:nvPr>
            <p:ph type="tbl" idx="1"/>
            <p:extLst>
              <p:ext uri="{D42A27DB-BD31-4B8C-83A1-F6EECF244321}">
                <p14:modId xmlns:p14="http://schemas.microsoft.com/office/powerpoint/2010/main" val="2325872026"/>
              </p:ext>
            </p:extLst>
          </p:nvPr>
        </p:nvGraphicFramePr>
        <p:xfrm>
          <a:off x="228600" y="762000"/>
          <a:ext cx="8686800" cy="4477283"/>
        </p:xfrm>
        <a:graphic>
          <a:graphicData uri="http://schemas.openxmlformats.org/drawingml/2006/table">
            <a:tbl>
              <a:tblPr/>
              <a:tblGrid>
                <a:gridCol w="3662363"/>
                <a:gridCol w="5024437"/>
              </a:tblGrid>
              <a:tr h="37487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rgbClr val="FF0000"/>
                          </a:solidFill>
                          <a:effectLst/>
                          <a:latin typeface="Tahoma" pitchFamily="34" charset="0"/>
                        </a:rPr>
                        <a:t>CONSTITUENTS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rgbClr val="FF0000"/>
                          </a:solidFill>
                          <a:effectLst/>
                          <a:latin typeface="Tahoma" pitchFamily="34" charset="0"/>
                        </a:rPr>
                        <a:t>ADVERSE EFFECTS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1504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chemeClr val="tx1"/>
                          </a:solidFill>
                          <a:effectLst/>
                          <a:latin typeface="Tahoma" pitchFamily="34" charset="0"/>
                        </a:rPr>
                        <a:t>Poly aromatic hydro carbon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chemeClr val="tx1"/>
                          </a:solidFill>
                          <a:effectLst/>
                          <a:latin typeface="Tahoma" pitchFamily="34" charset="0"/>
                        </a:rPr>
                        <a:t>Carcinogenesis.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28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chemeClr val="tx1"/>
                          </a:solidFill>
                          <a:effectLst/>
                          <a:latin typeface="Tahoma" pitchFamily="34" charset="0"/>
                        </a:rPr>
                        <a:t>Nicotine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chemeClr val="tx1"/>
                          </a:solidFill>
                          <a:effectLst/>
                          <a:latin typeface="Tahoma" pitchFamily="34" charset="0"/>
                        </a:rPr>
                        <a:t>Potential carcinogenic agent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0390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chemeClr val="tx1"/>
                          </a:solidFill>
                          <a:effectLst/>
                          <a:latin typeface="Tahoma" pitchFamily="34" charset="0"/>
                        </a:rPr>
                        <a:t>Phenol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err="1" smtClean="0">
                          <a:ln>
                            <a:noFill/>
                          </a:ln>
                          <a:solidFill>
                            <a:schemeClr val="tx1"/>
                          </a:solidFill>
                          <a:effectLst/>
                          <a:latin typeface="Tahoma" pitchFamily="34" charset="0"/>
                        </a:rPr>
                        <a:t>Ganglionic</a:t>
                      </a:r>
                      <a:r>
                        <a:rPr kumimoji="0" lang="en-US" sz="2200" b="0" i="0" u="none" strike="noStrike" cap="none" normalizeH="0" baseline="0" dirty="0" smtClean="0">
                          <a:ln>
                            <a:noFill/>
                          </a:ln>
                          <a:solidFill>
                            <a:schemeClr val="tx1"/>
                          </a:solidFill>
                          <a:effectLst/>
                          <a:latin typeface="Tahoma" pitchFamily="34" charset="0"/>
                        </a:rPr>
                        <a:t> stimulation </a:t>
                      </a:r>
                    </a:p>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chemeClr val="tx1"/>
                          </a:solidFill>
                          <a:effectLst/>
                          <a:latin typeface="Tahoma" pitchFamily="34" charset="0"/>
                        </a:rPr>
                        <a:t>and depressions</a:t>
                      </a:r>
                    </a:p>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err="1" smtClean="0">
                          <a:ln>
                            <a:noFill/>
                          </a:ln>
                          <a:solidFill>
                            <a:schemeClr val="tx1"/>
                          </a:solidFill>
                          <a:effectLst/>
                          <a:latin typeface="Tahoma" pitchFamily="34" charset="0"/>
                        </a:rPr>
                        <a:t>Tumour</a:t>
                      </a:r>
                      <a:r>
                        <a:rPr kumimoji="0" lang="en-US" sz="2200" b="0" i="0" u="none" strike="noStrike" cap="none" normalizeH="0" baseline="0" dirty="0" smtClean="0">
                          <a:ln>
                            <a:noFill/>
                          </a:ln>
                          <a:solidFill>
                            <a:schemeClr val="tx1"/>
                          </a:solidFill>
                          <a:effectLst/>
                          <a:latin typeface="Tahoma" pitchFamily="34" charset="0"/>
                        </a:rPr>
                        <a:t> promotion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7059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err="1" smtClean="0">
                          <a:ln>
                            <a:noFill/>
                          </a:ln>
                          <a:solidFill>
                            <a:schemeClr val="tx1"/>
                          </a:solidFill>
                          <a:effectLst/>
                          <a:latin typeface="Tahoma" pitchFamily="34" charset="0"/>
                        </a:rPr>
                        <a:t>Benzopyrene</a:t>
                      </a:r>
                      <a:endParaRPr kumimoji="0" lang="en-US" sz="22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err="1" smtClean="0">
                          <a:ln>
                            <a:noFill/>
                          </a:ln>
                          <a:solidFill>
                            <a:schemeClr val="tx1"/>
                          </a:solidFill>
                          <a:effectLst/>
                          <a:latin typeface="Tahoma" pitchFamily="34" charset="0"/>
                        </a:rPr>
                        <a:t>Tumour</a:t>
                      </a:r>
                      <a:r>
                        <a:rPr kumimoji="0" lang="en-US" sz="2200" b="0" i="0" u="none" strike="noStrike" cap="none" normalizeH="0" baseline="0" dirty="0" smtClean="0">
                          <a:ln>
                            <a:noFill/>
                          </a:ln>
                          <a:solidFill>
                            <a:schemeClr val="tx1"/>
                          </a:solidFill>
                          <a:effectLst/>
                          <a:latin typeface="Tahoma" pitchFamily="34" charset="0"/>
                        </a:rPr>
                        <a:t> promotion</a:t>
                      </a:r>
                    </a:p>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chemeClr val="tx1"/>
                          </a:solidFill>
                          <a:effectLst/>
                          <a:latin typeface="Tahoma" pitchFamily="34" charset="0"/>
                        </a:rPr>
                        <a:t>Irritation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835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chemeClr val="tx1"/>
                          </a:solidFill>
                          <a:effectLst/>
                          <a:latin typeface="Tahoma" pitchFamily="34" charset="0"/>
                        </a:rPr>
                        <a:t>Carbon monoxide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chemeClr val="tx1"/>
                          </a:solidFill>
                          <a:effectLst/>
                          <a:latin typeface="Tahoma" pitchFamily="34" charset="0"/>
                        </a:rPr>
                        <a:t>Impaired oxygen transport and repair.</a:t>
                      </a:r>
                    </a:p>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sz="22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38426085"/>
              </p:ext>
            </p:extLst>
          </p:nvPr>
        </p:nvGraphicFramePr>
        <p:xfrm>
          <a:off x="228600" y="5257801"/>
          <a:ext cx="8686800" cy="1143000"/>
        </p:xfrm>
        <a:graphic>
          <a:graphicData uri="http://schemas.openxmlformats.org/drawingml/2006/table">
            <a:tbl>
              <a:tblPr/>
              <a:tblGrid>
                <a:gridCol w="3657600"/>
                <a:gridCol w="502920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chemeClr val="tx1"/>
                          </a:solidFill>
                          <a:effectLst/>
                          <a:latin typeface="Tahoma" pitchFamily="34" charset="0"/>
                        </a:rPr>
                        <a:t>Nitrosamine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200" b="0" i="0" u="none" strike="noStrike" cap="none" normalizeH="0" baseline="0" dirty="0" smtClean="0">
                          <a:ln>
                            <a:noFill/>
                          </a:ln>
                          <a:solidFill>
                            <a:schemeClr val="tx1"/>
                          </a:solidFill>
                          <a:effectLst/>
                          <a:latin typeface="Tahoma" pitchFamily="34" charset="0"/>
                        </a:rPr>
                        <a:t>Potential carcinogenic agent.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 name="Slide Number Placeholder 2"/>
          <p:cNvSpPr>
            <a:spLocks noGrp="1"/>
          </p:cNvSpPr>
          <p:nvPr>
            <p:ph type="sldNum" sz="quarter" idx="12"/>
          </p:nvPr>
        </p:nvSpPr>
        <p:spPr>
          <a:xfrm>
            <a:off x="8077200" y="6019800"/>
            <a:ext cx="685800" cy="457200"/>
          </a:xfrm>
        </p:spPr>
        <p:txBody>
          <a:bodyPr/>
          <a:lstStyle/>
          <a:p>
            <a:fld id="{DE2C6C1C-7242-4F8C-81F7-423B7DBDABBA}" type="slidenum">
              <a:rPr lang="en-US" smtClean="0"/>
              <a:pPr/>
              <a:t>33</a:t>
            </a:fld>
            <a:endParaRPr lang="en-US"/>
          </a:p>
        </p:txBody>
      </p:sp>
    </p:spTree>
    <p:extLst>
      <p:ext uri="{BB962C8B-B14F-4D97-AF65-F5344CB8AC3E}">
        <p14:creationId xmlns:p14="http://schemas.microsoft.com/office/powerpoint/2010/main" val="3634119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5658064"/>
              </p:ext>
            </p:extLst>
          </p:nvPr>
        </p:nvGraphicFramePr>
        <p:xfrm>
          <a:off x="304800" y="228601"/>
          <a:ext cx="8546592" cy="6401791"/>
        </p:xfrm>
        <a:graphic>
          <a:graphicData uri="http://schemas.openxmlformats.org/drawingml/2006/table">
            <a:tbl>
              <a:tblPr firstRow="1" bandRow="1">
                <a:tableStyleId>{5C22544A-7EE6-4342-B048-85BDC9FD1C3A}</a:tableStyleId>
              </a:tblPr>
              <a:tblGrid>
                <a:gridCol w="2848864"/>
                <a:gridCol w="2848864"/>
                <a:gridCol w="2848864"/>
              </a:tblGrid>
              <a:tr h="843343">
                <a:tc>
                  <a:txBody>
                    <a:bodyPr/>
                    <a:lstStyle/>
                    <a:p>
                      <a:pPr marL="0" marR="0">
                        <a:lnSpc>
                          <a:spcPct val="115000"/>
                        </a:lnSpc>
                        <a:spcBef>
                          <a:spcPts val="0"/>
                        </a:spcBef>
                        <a:spcAft>
                          <a:spcPts val="0"/>
                        </a:spcAft>
                      </a:pPr>
                      <a:r>
                        <a:rPr lang="en-US" sz="2400" b="1" dirty="0">
                          <a:solidFill>
                            <a:srgbClr val="FFFF00"/>
                          </a:solidFill>
                          <a:latin typeface="Times New Roman"/>
                          <a:ea typeface="Calibri"/>
                          <a:cs typeface="Times New Roman"/>
                        </a:rPr>
                        <a:t>Chewing </a:t>
                      </a:r>
                      <a:r>
                        <a:rPr lang="en-US" sz="2400" b="1" dirty="0" smtClean="0">
                          <a:solidFill>
                            <a:srgbClr val="FFFF00"/>
                          </a:solidFill>
                          <a:latin typeface="Times New Roman"/>
                          <a:ea typeface="Calibri"/>
                          <a:cs typeface="Times New Roman"/>
                        </a:rPr>
                        <a:t>Habits  </a:t>
                      </a:r>
                      <a:endParaRPr lang="en-US" sz="2400" dirty="0">
                        <a:solidFill>
                          <a:srgbClr val="FFFF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solidFill>
                            <a:srgbClr val="FFFF00"/>
                          </a:solidFill>
                          <a:latin typeface="Times New Roman"/>
                          <a:ea typeface="Calibri"/>
                          <a:cs typeface="Times New Roman"/>
                        </a:rPr>
                        <a:t>Ingredients </a:t>
                      </a:r>
                      <a:endParaRPr lang="en-US" sz="2400" dirty="0">
                        <a:solidFill>
                          <a:srgbClr val="FFFF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solidFill>
                            <a:srgbClr val="FFFF00"/>
                          </a:solidFill>
                          <a:latin typeface="Times New Roman"/>
                          <a:ea typeface="Calibri"/>
                          <a:cs typeface="Times New Roman"/>
                        </a:rPr>
                        <a:t>S</a:t>
                      </a:r>
                      <a:r>
                        <a:rPr lang="en-US" sz="2400" b="1" dirty="0" smtClean="0">
                          <a:solidFill>
                            <a:srgbClr val="FFFF00"/>
                          </a:solidFill>
                          <a:latin typeface="Times New Roman"/>
                          <a:ea typeface="Calibri"/>
                          <a:cs typeface="Times New Roman"/>
                        </a:rPr>
                        <a:t>ignificance</a:t>
                      </a:r>
                      <a:endParaRPr lang="en-US" sz="2400" dirty="0">
                        <a:solidFill>
                          <a:srgbClr val="FFFF00"/>
                        </a:solidFill>
                        <a:latin typeface="Calibri"/>
                        <a:ea typeface="Calibri"/>
                        <a:cs typeface="Times New Roman"/>
                      </a:endParaRPr>
                    </a:p>
                  </a:txBody>
                  <a:tcPr marL="68580" marR="68580" marT="0" marB="0"/>
                </a:tc>
              </a:tr>
              <a:tr h="1367559">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Pan </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Betel leaf, Areca nut, Slaked lime and Catechu (</a:t>
                      </a:r>
                      <a:r>
                        <a:rPr lang="en-US" sz="2000" dirty="0" err="1">
                          <a:solidFill>
                            <a:schemeClr val="tx1"/>
                          </a:solidFill>
                          <a:latin typeface="Times New Roman"/>
                          <a:ea typeface="Calibri"/>
                          <a:cs typeface="Times New Roman"/>
                        </a:rPr>
                        <a:t>Aracia</a:t>
                      </a:r>
                      <a:r>
                        <a:rPr lang="en-US" sz="2000" dirty="0">
                          <a:solidFill>
                            <a:schemeClr val="tx1"/>
                          </a:solidFill>
                          <a:latin typeface="Times New Roman"/>
                          <a:ea typeface="Calibri"/>
                          <a:cs typeface="Times New Roman"/>
                        </a:rPr>
                        <a:t> catechu)</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solidFill>
                            <a:schemeClr val="tx1"/>
                          </a:solidFill>
                          <a:latin typeface="Times New Roman"/>
                          <a:ea typeface="Calibri"/>
                          <a:cs typeface="Times New Roman"/>
                        </a:rPr>
                        <a:t>Mostly preferred after meal</a:t>
                      </a:r>
                      <a:endParaRPr lang="en-US" sz="2000">
                        <a:solidFill>
                          <a:schemeClr val="tx1"/>
                        </a:solidFill>
                        <a:latin typeface="Calibri"/>
                        <a:ea typeface="Calibri"/>
                        <a:cs typeface="Times New Roman"/>
                      </a:endParaRPr>
                    </a:p>
                  </a:txBody>
                  <a:tcPr marL="68580" marR="68580" marT="0" marB="0"/>
                </a:tc>
              </a:tr>
              <a:tr h="1367559">
                <a:tc>
                  <a:txBody>
                    <a:bodyPr/>
                    <a:lstStyle/>
                    <a:p>
                      <a:pPr marL="0" marR="0">
                        <a:lnSpc>
                          <a:spcPct val="115000"/>
                        </a:lnSpc>
                        <a:spcBef>
                          <a:spcPts val="0"/>
                        </a:spcBef>
                        <a:spcAft>
                          <a:spcPts val="0"/>
                        </a:spcAft>
                      </a:pPr>
                      <a:r>
                        <a:rPr lang="en-US" sz="2000" dirty="0" err="1" smtClean="0">
                          <a:solidFill>
                            <a:schemeClr val="tx1"/>
                          </a:solidFill>
                          <a:latin typeface="Times New Roman"/>
                          <a:ea typeface="Calibri"/>
                          <a:cs typeface="Times New Roman"/>
                        </a:rPr>
                        <a:t>Mainpuri</a:t>
                      </a:r>
                      <a:r>
                        <a:rPr lang="en-US" sz="2000" dirty="0" smtClean="0">
                          <a:solidFill>
                            <a:schemeClr val="tx1"/>
                          </a:solidFill>
                          <a:latin typeface="Times New Roman"/>
                          <a:ea typeface="Calibri"/>
                          <a:cs typeface="Times New Roman"/>
                        </a:rPr>
                        <a:t> </a:t>
                      </a:r>
                      <a:r>
                        <a:rPr lang="en-US" sz="2000" dirty="0">
                          <a:solidFill>
                            <a:schemeClr val="tx1"/>
                          </a:solidFill>
                          <a:latin typeface="Times New Roman"/>
                          <a:ea typeface="Calibri"/>
                          <a:cs typeface="Times New Roman"/>
                        </a:rPr>
                        <a:t>tobacco </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Mixture of tobacco, slaked lime finely cut areca nut, camphor and cloves.</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7% of villagers in UP use this product</a:t>
                      </a:r>
                      <a:endParaRPr lang="en-US" sz="2000" dirty="0">
                        <a:solidFill>
                          <a:schemeClr val="tx1"/>
                        </a:solidFill>
                        <a:latin typeface="Calibri"/>
                        <a:ea typeface="Calibri"/>
                        <a:cs typeface="Times New Roman"/>
                      </a:endParaRPr>
                    </a:p>
                  </a:txBody>
                  <a:tcPr marL="68580" marR="68580" marT="0" marB="0"/>
                </a:tc>
              </a:tr>
              <a:tr h="1421250">
                <a:tc>
                  <a:txBody>
                    <a:bodyPr/>
                    <a:lstStyle/>
                    <a:p>
                      <a:pPr marL="0" marR="0">
                        <a:lnSpc>
                          <a:spcPct val="115000"/>
                        </a:lnSpc>
                        <a:spcBef>
                          <a:spcPts val="0"/>
                        </a:spcBef>
                        <a:spcAft>
                          <a:spcPts val="0"/>
                        </a:spcAft>
                      </a:pPr>
                      <a:r>
                        <a:rPr lang="en-US" sz="2000">
                          <a:solidFill>
                            <a:schemeClr val="tx1"/>
                          </a:solidFill>
                          <a:latin typeface="Times New Roman"/>
                          <a:ea typeface="Calibri"/>
                          <a:cs typeface="Times New Roman"/>
                        </a:rPr>
                        <a:t>Mawa </a:t>
                      </a:r>
                      <a:endParaRPr lang="en-US" sz="200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solidFill>
                            <a:schemeClr val="tx1"/>
                          </a:solidFill>
                          <a:latin typeface="Times New Roman"/>
                          <a:ea typeface="Calibri"/>
                          <a:cs typeface="Times New Roman"/>
                        </a:rPr>
                        <a:t>Thin </a:t>
                      </a:r>
                      <a:r>
                        <a:rPr lang="en-US" sz="2000" dirty="0">
                          <a:solidFill>
                            <a:schemeClr val="tx1"/>
                          </a:solidFill>
                          <a:latin typeface="Times New Roman"/>
                          <a:ea typeface="Calibri"/>
                          <a:cs typeface="Times New Roman"/>
                        </a:rPr>
                        <a:t>shavings of areca nut with the addition of some tobacco and slaked lime</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Popular in Gujarat specially among the </a:t>
                      </a:r>
                      <a:r>
                        <a:rPr lang="en-US" sz="2000" dirty="0" smtClean="0">
                          <a:solidFill>
                            <a:schemeClr val="tx1"/>
                          </a:solidFill>
                          <a:latin typeface="Times New Roman"/>
                          <a:ea typeface="Calibri"/>
                          <a:cs typeface="Times New Roman"/>
                        </a:rPr>
                        <a:t>young.</a:t>
                      </a:r>
                      <a:endParaRPr lang="en-US" sz="2000" dirty="0">
                        <a:solidFill>
                          <a:schemeClr val="tx1"/>
                        </a:solidFill>
                        <a:latin typeface="Calibri"/>
                        <a:ea typeface="Calibri"/>
                        <a:cs typeface="Times New Roman"/>
                      </a:endParaRPr>
                    </a:p>
                  </a:txBody>
                  <a:tcPr marL="68580" marR="68580" marT="0" marB="0"/>
                </a:tc>
              </a:tr>
              <a:tr h="1367559">
                <a:tc>
                  <a:txBody>
                    <a:bodyPr/>
                    <a:lstStyle/>
                    <a:p>
                      <a:pPr marL="0" marR="0">
                        <a:lnSpc>
                          <a:spcPct val="115000"/>
                        </a:lnSpc>
                        <a:spcBef>
                          <a:spcPts val="0"/>
                        </a:spcBef>
                        <a:spcAft>
                          <a:spcPts val="0"/>
                        </a:spcAft>
                      </a:pPr>
                      <a:r>
                        <a:rPr lang="en-US" sz="2000" dirty="0" err="1" smtClean="0">
                          <a:solidFill>
                            <a:schemeClr val="tx1"/>
                          </a:solidFill>
                          <a:latin typeface="Times New Roman"/>
                          <a:ea typeface="Calibri"/>
                          <a:cs typeface="Times New Roman"/>
                        </a:rPr>
                        <a:t>Khaini</a:t>
                      </a:r>
                      <a:r>
                        <a:rPr lang="en-US" sz="2000" dirty="0" smtClean="0">
                          <a:solidFill>
                            <a:schemeClr val="tx1"/>
                          </a:solidFill>
                          <a:latin typeface="Times New Roman"/>
                          <a:ea typeface="Calibri"/>
                          <a:cs typeface="Times New Roman"/>
                        </a:rPr>
                        <a:t> </a:t>
                      </a:r>
                      <a:r>
                        <a:rPr lang="en-US" sz="2000" dirty="0">
                          <a:solidFill>
                            <a:schemeClr val="tx1"/>
                          </a:solidFill>
                          <a:latin typeface="Times New Roman"/>
                          <a:ea typeface="Calibri"/>
                          <a:cs typeface="Times New Roman"/>
                        </a:rPr>
                        <a:t>preparation</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solidFill>
                            <a:schemeClr val="tx1"/>
                          </a:solidFill>
                          <a:latin typeface="Times New Roman"/>
                          <a:ea typeface="Calibri"/>
                          <a:cs typeface="Times New Roman"/>
                        </a:rPr>
                        <a:t>Mixture </a:t>
                      </a:r>
                      <a:r>
                        <a:rPr lang="en-US" sz="2000" dirty="0">
                          <a:solidFill>
                            <a:schemeClr val="tx1"/>
                          </a:solidFill>
                          <a:latin typeface="Times New Roman"/>
                          <a:ea typeface="Calibri"/>
                          <a:cs typeface="Times New Roman"/>
                        </a:rPr>
                        <a:t>of sun dried tobacco and slaked lime</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Popular in  Gujarat, </a:t>
                      </a:r>
                      <a:r>
                        <a:rPr lang="en-US" sz="2000" dirty="0" smtClean="0">
                          <a:solidFill>
                            <a:schemeClr val="tx1"/>
                          </a:solidFill>
                          <a:latin typeface="Times New Roman"/>
                          <a:ea typeface="Calibri"/>
                          <a:cs typeface="Times New Roman"/>
                        </a:rPr>
                        <a:t>Maharashtra</a:t>
                      </a:r>
                      <a:r>
                        <a:rPr lang="en-US" sz="2000" dirty="0">
                          <a:solidFill>
                            <a:schemeClr val="tx1"/>
                          </a:solidFill>
                          <a:latin typeface="Times New Roman"/>
                          <a:ea typeface="Calibri"/>
                          <a:cs typeface="Times New Roman"/>
                        </a:rPr>
                        <a:t>, UP, Bihar</a:t>
                      </a:r>
                      <a:endParaRPr lang="en-US" sz="2000" dirty="0">
                        <a:solidFill>
                          <a:schemeClr val="tx1"/>
                        </a:solidFill>
                        <a:latin typeface="Calibri"/>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CE0A52-1589-4040-8EF6-13F5FFB81667}" type="slidenum">
              <a:rPr lang="en-US" smtClean="0"/>
              <a:pPr/>
              <a:t>34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219200"/>
            <a:ext cx="1896534" cy="1066800"/>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70" y="2798618"/>
            <a:ext cx="1371600" cy="10287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165" y="5651500"/>
            <a:ext cx="1550169" cy="1054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8729" y="3963862"/>
            <a:ext cx="1759040" cy="1086119"/>
          </a:xfrm>
          <a:prstGeom prst="rect">
            <a:avLst/>
          </a:prstGeom>
          <a:ln>
            <a:noFill/>
          </a:ln>
          <a:effectLst>
            <a:softEdge rad="112500"/>
          </a:effectLst>
        </p:spPr>
      </p:pic>
    </p:spTree>
    <p:extLst>
      <p:ext uri="{BB962C8B-B14F-4D97-AF65-F5344CB8AC3E}">
        <p14:creationId xmlns:p14="http://schemas.microsoft.com/office/powerpoint/2010/main" val="2336635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2550788"/>
              </p:ext>
            </p:extLst>
          </p:nvPr>
        </p:nvGraphicFramePr>
        <p:xfrm>
          <a:off x="152399" y="152400"/>
          <a:ext cx="8991600" cy="6516623"/>
        </p:xfrm>
        <a:graphic>
          <a:graphicData uri="http://schemas.openxmlformats.org/drawingml/2006/table">
            <a:tbl>
              <a:tblPr firstRow="1" bandRow="1">
                <a:tableStyleId>{5C22544A-7EE6-4342-B048-85BDC9FD1C3A}</a:tableStyleId>
              </a:tblPr>
              <a:tblGrid>
                <a:gridCol w="2997200"/>
                <a:gridCol w="2997200"/>
                <a:gridCol w="2997200"/>
              </a:tblGrid>
              <a:tr h="692432">
                <a:tc>
                  <a:txBody>
                    <a:bodyPr/>
                    <a:lstStyle/>
                    <a:p>
                      <a:pPr marL="0" marR="0">
                        <a:lnSpc>
                          <a:spcPct val="115000"/>
                        </a:lnSpc>
                        <a:spcBef>
                          <a:spcPts val="0"/>
                        </a:spcBef>
                        <a:spcAft>
                          <a:spcPts val="0"/>
                        </a:spcAft>
                      </a:pPr>
                      <a:r>
                        <a:rPr lang="en-US" sz="2400" b="1" dirty="0">
                          <a:solidFill>
                            <a:srgbClr val="FFFF00"/>
                          </a:solidFill>
                          <a:latin typeface="Times New Roman"/>
                          <a:ea typeface="Calibri"/>
                          <a:cs typeface="Times New Roman"/>
                        </a:rPr>
                        <a:t>Chewing habits  </a:t>
                      </a:r>
                      <a:endParaRPr lang="en-US" sz="2400" dirty="0">
                        <a:solidFill>
                          <a:srgbClr val="FFFF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solidFill>
                            <a:srgbClr val="FFFF00"/>
                          </a:solidFill>
                          <a:latin typeface="Times New Roman"/>
                          <a:ea typeface="Calibri"/>
                          <a:cs typeface="Times New Roman"/>
                        </a:rPr>
                        <a:t>Ingredients </a:t>
                      </a:r>
                      <a:endParaRPr lang="en-US" sz="2400" dirty="0">
                        <a:solidFill>
                          <a:srgbClr val="FFFF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solidFill>
                            <a:srgbClr val="FFFF00"/>
                          </a:solidFill>
                          <a:latin typeface="Times New Roman"/>
                          <a:ea typeface="Calibri"/>
                          <a:cs typeface="Times New Roman"/>
                        </a:rPr>
                        <a:t>significance</a:t>
                      </a:r>
                      <a:endParaRPr lang="en-US" sz="2400" dirty="0">
                        <a:solidFill>
                          <a:srgbClr val="FFFF00"/>
                        </a:solidFill>
                        <a:latin typeface="Calibri"/>
                        <a:ea typeface="Calibri"/>
                        <a:cs typeface="Times New Roman"/>
                      </a:endParaRPr>
                    </a:p>
                  </a:txBody>
                  <a:tcPr marL="68580" marR="68580" marT="0" marB="0"/>
                </a:tc>
              </a:tr>
              <a:tr h="2081416">
                <a:tc>
                  <a:txBody>
                    <a:bodyPr/>
                    <a:lstStyle/>
                    <a:p>
                      <a:pPr marL="0" marR="0">
                        <a:lnSpc>
                          <a:spcPct val="115000"/>
                        </a:lnSpc>
                        <a:spcBef>
                          <a:spcPts val="0"/>
                        </a:spcBef>
                        <a:spcAft>
                          <a:spcPts val="0"/>
                        </a:spcAft>
                      </a:pPr>
                      <a:r>
                        <a:rPr lang="en-US" sz="2000" dirty="0" err="1">
                          <a:solidFill>
                            <a:schemeClr val="tx1"/>
                          </a:solidFill>
                          <a:latin typeface="Times New Roman"/>
                          <a:ea typeface="Calibri"/>
                          <a:cs typeface="Times New Roman"/>
                        </a:rPr>
                        <a:t>Mishri</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P</a:t>
                      </a:r>
                      <a:r>
                        <a:rPr lang="en-US" sz="2000" dirty="0" smtClean="0">
                          <a:solidFill>
                            <a:schemeClr val="tx1"/>
                          </a:solidFill>
                          <a:latin typeface="Times New Roman"/>
                          <a:ea typeface="Calibri"/>
                          <a:cs typeface="Times New Roman"/>
                        </a:rPr>
                        <a:t>repared </a:t>
                      </a:r>
                      <a:r>
                        <a:rPr lang="en-US" sz="2000" dirty="0">
                          <a:solidFill>
                            <a:schemeClr val="tx1"/>
                          </a:solidFill>
                          <a:latin typeface="Times New Roman"/>
                          <a:ea typeface="Calibri"/>
                          <a:cs typeface="Times New Roman"/>
                        </a:rPr>
                        <a:t>by roasting tobacco on a hot metal plate until it is uniformly black and </a:t>
                      </a:r>
                      <a:r>
                        <a:rPr lang="en-US" sz="2000" dirty="0" smtClean="0">
                          <a:solidFill>
                            <a:schemeClr val="tx1"/>
                          </a:solidFill>
                          <a:latin typeface="Times New Roman"/>
                          <a:ea typeface="Calibri"/>
                          <a:cs typeface="Times New Roman"/>
                        </a:rPr>
                        <a:t>is</a:t>
                      </a:r>
                      <a:r>
                        <a:rPr lang="en-US" sz="2000" baseline="0" dirty="0" smtClean="0">
                          <a:solidFill>
                            <a:schemeClr val="tx1"/>
                          </a:solidFill>
                          <a:latin typeface="Times New Roman"/>
                          <a:ea typeface="Calibri"/>
                          <a:cs typeface="Times New Roman"/>
                        </a:rPr>
                        <a:t> then powdered.</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solidFill>
                            <a:schemeClr val="tx1"/>
                          </a:solidFill>
                          <a:latin typeface="Times New Roman"/>
                          <a:ea typeface="Calibri"/>
                          <a:cs typeface="Times New Roman"/>
                        </a:rPr>
                        <a:t>Overall 22% of the villagers in Maharastra use Mishri, more often women (39%) than men (0.8%).</a:t>
                      </a:r>
                      <a:endParaRPr lang="en-US" sz="2000">
                        <a:solidFill>
                          <a:schemeClr val="tx1"/>
                        </a:solidFill>
                        <a:latin typeface="Calibri"/>
                        <a:ea typeface="Calibri"/>
                        <a:cs typeface="Times New Roman"/>
                      </a:endParaRPr>
                    </a:p>
                  </a:txBody>
                  <a:tcPr marL="68580" marR="68580" marT="0" marB="0"/>
                </a:tc>
              </a:tr>
              <a:tr h="1238156">
                <a:tc>
                  <a:txBody>
                    <a:bodyPr/>
                    <a:lstStyle/>
                    <a:p>
                      <a:pPr marL="0" marR="0">
                        <a:lnSpc>
                          <a:spcPct val="115000"/>
                        </a:lnSpc>
                        <a:spcBef>
                          <a:spcPts val="0"/>
                        </a:spcBef>
                        <a:spcAft>
                          <a:spcPts val="0"/>
                        </a:spcAft>
                      </a:pPr>
                      <a:r>
                        <a:rPr lang="en-US" sz="2000" dirty="0" err="1">
                          <a:solidFill>
                            <a:schemeClr val="tx1"/>
                          </a:solidFill>
                          <a:latin typeface="Times New Roman"/>
                          <a:ea typeface="Calibri"/>
                          <a:cs typeface="Times New Roman"/>
                        </a:rPr>
                        <a:t>Zarda</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Tobacco leaf boiled in water along with lime and spices until evaporation</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Mostly used by </a:t>
                      </a:r>
                      <a:r>
                        <a:rPr lang="en-US" sz="2000" dirty="0" smtClean="0">
                          <a:solidFill>
                            <a:schemeClr val="tx1"/>
                          </a:solidFill>
                          <a:latin typeface="Times New Roman"/>
                          <a:ea typeface="Calibri"/>
                          <a:cs typeface="Times New Roman"/>
                        </a:rPr>
                        <a:t>tribes </a:t>
                      </a:r>
                      <a:r>
                        <a:rPr lang="en-US" sz="2000" dirty="0">
                          <a:solidFill>
                            <a:schemeClr val="tx1"/>
                          </a:solidFill>
                          <a:latin typeface="Times New Roman"/>
                          <a:ea typeface="Calibri"/>
                          <a:cs typeface="Times New Roman"/>
                        </a:rPr>
                        <a:t>of south India </a:t>
                      </a:r>
                      <a:endParaRPr lang="en-US" sz="2000" dirty="0">
                        <a:solidFill>
                          <a:schemeClr val="tx1"/>
                        </a:solidFill>
                        <a:latin typeface="Calibri"/>
                        <a:ea typeface="Calibri"/>
                        <a:cs typeface="Times New Roman"/>
                      </a:endParaRPr>
                    </a:p>
                  </a:txBody>
                  <a:tcPr marL="68580" marR="68580" marT="0" marB="0"/>
                </a:tc>
              </a:tr>
              <a:tr h="844833">
                <a:tc>
                  <a:txBody>
                    <a:bodyPr/>
                    <a:lstStyle/>
                    <a:p>
                      <a:pPr marL="0" marR="0">
                        <a:lnSpc>
                          <a:spcPct val="115000"/>
                        </a:lnSpc>
                        <a:spcBef>
                          <a:spcPts val="0"/>
                        </a:spcBef>
                        <a:spcAft>
                          <a:spcPts val="0"/>
                        </a:spcAft>
                      </a:pPr>
                      <a:r>
                        <a:rPr lang="en-US" sz="2000">
                          <a:solidFill>
                            <a:schemeClr val="tx1"/>
                          </a:solidFill>
                          <a:latin typeface="Times New Roman"/>
                          <a:ea typeface="Calibri"/>
                          <a:cs typeface="Times New Roman"/>
                        </a:rPr>
                        <a:t>Gudakhu</a:t>
                      </a:r>
                      <a:endParaRPr lang="en-US" sz="200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It is a paste made of tobacco and molasses</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solidFill>
                            <a:schemeClr val="tx1"/>
                          </a:solidFill>
                          <a:latin typeface="Times New Roman"/>
                          <a:ea typeface="Calibri"/>
                          <a:cs typeface="Times New Roman"/>
                        </a:rPr>
                        <a:t>Used predominantly by Bihar women </a:t>
                      </a:r>
                      <a:endParaRPr lang="en-US" sz="2000">
                        <a:solidFill>
                          <a:schemeClr val="tx1"/>
                        </a:solidFill>
                        <a:latin typeface="Calibri"/>
                        <a:ea typeface="Calibri"/>
                        <a:cs typeface="Times New Roman"/>
                      </a:endParaRPr>
                    </a:p>
                  </a:txBody>
                  <a:tcPr marL="68580" marR="68580" marT="0" marB="0"/>
                </a:tc>
              </a:tr>
              <a:tr h="1659786">
                <a:tc>
                  <a:txBody>
                    <a:bodyPr/>
                    <a:lstStyle/>
                    <a:p>
                      <a:pPr marL="0" marR="0">
                        <a:lnSpc>
                          <a:spcPct val="115000"/>
                        </a:lnSpc>
                        <a:spcBef>
                          <a:spcPts val="0"/>
                        </a:spcBef>
                        <a:spcAft>
                          <a:spcPts val="0"/>
                        </a:spcAft>
                      </a:pPr>
                      <a:r>
                        <a:rPr lang="en-US" sz="2000">
                          <a:solidFill>
                            <a:schemeClr val="tx1"/>
                          </a:solidFill>
                          <a:latin typeface="Times New Roman"/>
                          <a:ea typeface="Calibri"/>
                          <a:cs typeface="Times New Roman"/>
                        </a:rPr>
                        <a:t>Gutkha </a:t>
                      </a:r>
                      <a:endParaRPr lang="en-US" sz="200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P</a:t>
                      </a:r>
                      <a:r>
                        <a:rPr lang="en-US" sz="2000" dirty="0" smtClean="0">
                          <a:solidFill>
                            <a:schemeClr val="tx1"/>
                          </a:solidFill>
                          <a:latin typeface="Times New Roman"/>
                          <a:ea typeface="Calibri"/>
                          <a:cs typeface="Times New Roman"/>
                        </a:rPr>
                        <a:t>repared </a:t>
                      </a:r>
                      <a:r>
                        <a:rPr lang="en-US" sz="2000" dirty="0">
                          <a:solidFill>
                            <a:schemeClr val="tx1"/>
                          </a:solidFill>
                          <a:latin typeface="Times New Roman"/>
                          <a:ea typeface="Calibri"/>
                          <a:cs typeface="Times New Roman"/>
                        </a:rPr>
                        <a:t>by </a:t>
                      </a:r>
                      <a:r>
                        <a:rPr lang="en-US" sz="2000" dirty="0" smtClean="0">
                          <a:solidFill>
                            <a:schemeClr val="tx1"/>
                          </a:solidFill>
                          <a:latin typeface="Times New Roman"/>
                          <a:ea typeface="Calibri"/>
                          <a:cs typeface="Times New Roman"/>
                        </a:rPr>
                        <a:t>crushing </a:t>
                      </a:r>
                      <a:r>
                        <a:rPr lang="en-US" sz="2000" dirty="0">
                          <a:solidFill>
                            <a:schemeClr val="tx1"/>
                          </a:solidFill>
                          <a:latin typeface="Times New Roman"/>
                          <a:ea typeface="Calibri"/>
                          <a:cs typeface="Times New Roman"/>
                        </a:rPr>
                        <a:t>betel nut, tobacco and adding some sweet or savory </a:t>
                      </a:r>
                      <a:r>
                        <a:rPr lang="en-US" sz="2000" dirty="0" err="1">
                          <a:solidFill>
                            <a:schemeClr val="tx1"/>
                          </a:solidFill>
                          <a:latin typeface="Times New Roman"/>
                          <a:ea typeface="Calibri"/>
                          <a:cs typeface="Times New Roman"/>
                        </a:rPr>
                        <a:t>flavour</a:t>
                      </a:r>
                      <a:endParaRPr lang="en-US" sz="2000" dirty="0">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latin typeface="Times New Roman"/>
                          <a:ea typeface="Calibri"/>
                          <a:cs typeface="Times New Roman"/>
                        </a:rPr>
                        <a:t>It </a:t>
                      </a:r>
                      <a:r>
                        <a:rPr lang="en-US" sz="2000" dirty="0" smtClean="0">
                          <a:solidFill>
                            <a:schemeClr val="tx1"/>
                          </a:solidFill>
                          <a:latin typeface="Times New Roman"/>
                          <a:ea typeface="Calibri"/>
                          <a:cs typeface="Times New Roman"/>
                        </a:rPr>
                        <a:t>was </a:t>
                      </a:r>
                      <a:r>
                        <a:rPr lang="en-US" sz="2000" dirty="0">
                          <a:solidFill>
                            <a:schemeClr val="tx1"/>
                          </a:solidFill>
                          <a:latin typeface="Times New Roman"/>
                          <a:ea typeface="Calibri"/>
                          <a:cs typeface="Times New Roman"/>
                        </a:rPr>
                        <a:t>originated from India, used  by young people all over India </a:t>
                      </a:r>
                      <a:endParaRPr lang="en-US" sz="2000" dirty="0">
                        <a:solidFill>
                          <a:schemeClr val="tx1"/>
                        </a:solidFill>
                        <a:latin typeface="Calibri"/>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CE0A52-1589-4040-8EF6-13F5FFB81667}" type="slidenum">
              <a:rPr lang="en-US" smtClean="0"/>
              <a:pPr/>
              <a:t>35</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971800"/>
            <a:ext cx="1766888" cy="11763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50751"/>
            <a:ext cx="2681288" cy="15572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9" y="5094447"/>
            <a:ext cx="1919289" cy="152542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5444" y="4343400"/>
            <a:ext cx="1051353" cy="591636"/>
          </a:xfrm>
          <a:prstGeom prst="rect">
            <a:avLst/>
          </a:prstGeom>
        </p:spPr>
      </p:pic>
    </p:spTree>
    <p:extLst>
      <p:ext uri="{BB962C8B-B14F-4D97-AF65-F5344CB8AC3E}">
        <p14:creationId xmlns:p14="http://schemas.microsoft.com/office/powerpoint/2010/main" val="2062348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207264"/>
            <a:ext cx="8226425" cy="5918899"/>
          </a:xfrm>
        </p:spPr>
        <p:txBody>
          <a:bodyPr/>
          <a:lstStyle/>
          <a:p>
            <a:pPr marL="0" indent="0" algn="just" eaLnBrk="1" hangingPunct="1">
              <a:buNone/>
            </a:pPr>
            <a:r>
              <a:rPr lang="en-US" b="1" dirty="0" smtClean="0">
                <a:solidFill>
                  <a:srgbClr val="FF0066"/>
                </a:solidFill>
              </a:rPr>
              <a:t>SNUFF:</a:t>
            </a:r>
            <a:endParaRPr lang="en-US" dirty="0" smtClean="0"/>
          </a:p>
          <a:p>
            <a:pPr algn="just" eaLnBrk="1" hangingPunct="1"/>
            <a:r>
              <a:rPr lang="en-US" b="1" dirty="0" smtClean="0"/>
              <a:t>Snuff</a:t>
            </a:r>
            <a:r>
              <a:rPr lang="en-US" dirty="0" smtClean="0"/>
              <a:t> is a type of smokeless tobacco. </a:t>
            </a:r>
          </a:p>
          <a:p>
            <a:pPr algn="just" eaLnBrk="1" hangingPunct="1"/>
            <a:r>
              <a:rPr lang="en-US" dirty="0" smtClean="0">
                <a:solidFill>
                  <a:srgbClr val="002060"/>
                </a:solidFill>
              </a:rPr>
              <a:t>Basically 2 forms </a:t>
            </a:r>
          </a:p>
          <a:p>
            <a:pPr algn="just" eaLnBrk="1" hangingPunct="1"/>
            <a:r>
              <a:rPr lang="en-US" dirty="0" smtClean="0">
                <a:solidFill>
                  <a:srgbClr val="002060"/>
                </a:solidFill>
              </a:rPr>
              <a:t>Moist type </a:t>
            </a:r>
            <a:r>
              <a:rPr lang="en-US" dirty="0" smtClean="0"/>
              <a:t>consisting of very finely cut tobacco which is used in the mouth</a:t>
            </a:r>
          </a:p>
          <a:p>
            <a:pPr algn="just" eaLnBrk="1" hangingPunct="1"/>
            <a:r>
              <a:rPr lang="en-US" dirty="0" smtClean="0">
                <a:solidFill>
                  <a:srgbClr val="002060"/>
                </a:solidFill>
              </a:rPr>
              <a:t>Dry</a:t>
            </a:r>
            <a:r>
              <a:rPr lang="en-US" dirty="0" smtClean="0">
                <a:solidFill>
                  <a:srgbClr val="92D050"/>
                </a:solidFill>
              </a:rPr>
              <a:t> </a:t>
            </a:r>
            <a:r>
              <a:rPr lang="en-US" dirty="0" smtClean="0"/>
              <a:t>type which is finely pulverized tobacco and is used orally or nasally. </a:t>
            </a:r>
          </a:p>
          <a:p>
            <a:pPr algn="just" eaLnBrk="1" hangingPunct="1"/>
            <a:r>
              <a:rPr lang="en-US" dirty="0" smtClean="0"/>
              <a:t>Traditionally, inhaled or "snuffed" through the nose.</a:t>
            </a:r>
          </a:p>
          <a:p>
            <a:pPr algn="just" eaLnBrk="1" hangingPunct="1"/>
            <a:r>
              <a:rPr lang="en-US" dirty="0" smtClean="0"/>
              <a:t>Mostly used by </a:t>
            </a:r>
            <a:r>
              <a:rPr lang="en-US" dirty="0" err="1" smtClean="0"/>
              <a:t>Gujarathi</a:t>
            </a:r>
            <a:r>
              <a:rPr lang="en-US" dirty="0" smtClean="0"/>
              <a:t> women.</a:t>
            </a:r>
          </a:p>
          <a:p>
            <a:pPr algn="just"/>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36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52399"/>
            <a:ext cx="2428875" cy="15240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343400"/>
            <a:ext cx="2552700" cy="1790700"/>
          </a:xfrm>
          <a:prstGeom prst="rect">
            <a:avLst/>
          </a:prstGeom>
        </p:spPr>
      </p:pic>
    </p:spTree>
    <p:extLst>
      <p:ext uri="{BB962C8B-B14F-4D97-AF65-F5344CB8AC3E}">
        <p14:creationId xmlns:p14="http://schemas.microsoft.com/office/powerpoint/2010/main" val="2313226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499872"/>
            <a:ext cx="8226425" cy="5626291"/>
          </a:xfrm>
        </p:spPr>
        <p:txBody>
          <a:bodyPr/>
          <a:lstStyle/>
          <a:p>
            <a:pPr algn="just"/>
            <a:r>
              <a:rPr lang="en-US" dirty="0" err="1" smtClean="0">
                <a:solidFill>
                  <a:srgbClr val="FF0000"/>
                </a:solidFill>
              </a:rPr>
              <a:t>Madani</a:t>
            </a:r>
            <a:r>
              <a:rPr lang="en-US" dirty="0" smtClean="0">
                <a:solidFill>
                  <a:srgbClr val="FF0000"/>
                </a:solidFill>
              </a:rPr>
              <a:t> AH et al  </a:t>
            </a:r>
            <a:r>
              <a:rPr lang="en-US" dirty="0" smtClean="0"/>
              <a:t>provided strong evidence that </a:t>
            </a:r>
            <a:r>
              <a:rPr lang="en-US" dirty="0" err="1" smtClean="0"/>
              <a:t>gutkha</a:t>
            </a:r>
            <a:r>
              <a:rPr lang="en-US" dirty="0" smtClean="0"/>
              <a:t>, supari, areca nut, chewing tobacco and </a:t>
            </a:r>
            <a:r>
              <a:rPr lang="en-US" dirty="0" err="1" smtClean="0"/>
              <a:t>mishri</a:t>
            </a:r>
            <a:r>
              <a:rPr lang="en-US" dirty="0" smtClean="0"/>
              <a:t> are independent risk factors for oral cancer.</a:t>
            </a:r>
            <a:r>
              <a:rPr lang="en-US" dirty="0" smtClean="0">
                <a:solidFill>
                  <a:srgbClr val="FFFF00"/>
                </a:solidFill>
              </a:rPr>
              <a:t> </a:t>
            </a:r>
          </a:p>
          <a:p>
            <a:pPr marL="0" indent="0" algn="r">
              <a:buNone/>
            </a:pPr>
            <a:r>
              <a:rPr lang="en-US" sz="2400" dirty="0" smtClean="0">
                <a:solidFill>
                  <a:srgbClr val="FF0000"/>
                </a:solidFill>
              </a:rPr>
              <a:t>Indian J Public Health 2012: </a:t>
            </a:r>
            <a:r>
              <a:rPr lang="en-US" sz="2400" dirty="0">
                <a:solidFill>
                  <a:srgbClr val="FF0000"/>
                </a:solidFill>
              </a:rPr>
              <a:t>54; 57-61</a:t>
            </a:r>
            <a:endParaRPr lang="en-US" sz="2400" dirty="0" smtClean="0">
              <a:solidFill>
                <a:srgbClr val="FF0000"/>
              </a:solidFill>
            </a:endParaRPr>
          </a:p>
          <a:p>
            <a:pPr algn="r">
              <a:buNone/>
            </a:pPr>
            <a:endParaRPr lang="en-US" sz="2400" dirty="0" smtClean="0">
              <a:solidFill>
                <a:srgbClr val="FF0000"/>
              </a:solidFill>
            </a:endParaRPr>
          </a:p>
          <a:p>
            <a:pPr algn="just"/>
            <a:endParaRPr lang="en-US" dirty="0" smtClean="0">
              <a:solidFill>
                <a:srgbClr val="FF0000"/>
              </a:solidFill>
            </a:endParaRPr>
          </a:p>
          <a:p>
            <a:pPr algn="just"/>
            <a:endParaRPr lang="en-US" dirty="0">
              <a:solidFill>
                <a:srgbClr val="FF0000"/>
              </a:solidFill>
            </a:endParaRPr>
          </a:p>
          <a:p>
            <a:pPr algn="just"/>
            <a:r>
              <a:rPr lang="en-US" dirty="0" smtClean="0">
                <a:solidFill>
                  <a:srgbClr val="FF0000"/>
                </a:solidFill>
              </a:rPr>
              <a:t>Li WJ 2012 </a:t>
            </a:r>
            <a:r>
              <a:rPr lang="en-US" dirty="0" smtClean="0"/>
              <a:t>reported that 174(8%) smokers out of 1993 had oral cancer, 138 (9.2%) habitual drinkers out of 1356 had oral cancer and 126(18.3%) betel nut chewers out of 564 had oral cancer in a </a:t>
            </a:r>
            <a:r>
              <a:rPr lang="en-US" dirty="0"/>
              <a:t>C</a:t>
            </a:r>
            <a:r>
              <a:rPr lang="en-US" dirty="0" smtClean="0"/>
              <a:t>hinese province.</a:t>
            </a:r>
          </a:p>
          <a:p>
            <a:pPr marL="0" indent="0" algn="r">
              <a:buNone/>
            </a:pPr>
            <a:r>
              <a:rPr lang="en-US" sz="2400" dirty="0" smtClean="0">
                <a:solidFill>
                  <a:srgbClr val="FF0000"/>
                </a:solidFill>
              </a:rPr>
              <a:t>J </a:t>
            </a:r>
            <a:r>
              <a:rPr lang="en-US" sz="2400" dirty="0" err="1" smtClean="0">
                <a:solidFill>
                  <a:srgbClr val="FF0000"/>
                </a:solidFill>
              </a:rPr>
              <a:t>Oncol</a:t>
            </a:r>
            <a:r>
              <a:rPr lang="en-US" sz="2400" dirty="0" smtClean="0">
                <a:solidFill>
                  <a:srgbClr val="FF0000"/>
                </a:solidFill>
              </a:rPr>
              <a:t> 2011;1: </a:t>
            </a:r>
            <a:r>
              <a:rPr lang="en-US" sz="2400" dirty="0">
                <a:solidFill>
                  <a:srgbClr val="FF0000"/>
                </a:solidFill>
              </a:rPr>
              <a:t>1-6</a:t>
            </a:r>
          </a:p>
          <a:p>
            <a:pPr algn="just"/>
            <a:endParaRPr lang="en-US" dirty="0">
              <a:solidFill>
                <a:srgbClr val="FF0000"/>
              </a:solidFill>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37</a:t>
            </a:fld>
            <a:endParaRPr lang="en-US"/>
          </a:p>
        </p:txBody>
      </p:sp>
      <p:sp>
        <p:nvSpPr>
          <p:cNvPr id="4" name="Round Diagonal Corner Rectangle 3"/>
          <p:cNvSpPr/>
          <p:nvPr/>
        </p:nvSpPr>
        <p:spPr>
          <a:xfrm>
            <a:off x="166255" y="304800"/>
            <a:ext cx="8749145" cy="2209800"/>
          </a:xfrm>
          <a:prstGeom prst="round2Diag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187037" y="3276600"/>
            <a:ext cx="8749145" cy="2473036"/>
          </a:xfrm>
          <a:prstGeom prst="round2Diag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06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type="body" sz="half" idx="1"/>
          </p:nvPr>
        </p:nvSpPr>
        <p:spPr>
          <a:xfrm>
            <a:off x="228600" y="228600"/>
            <a:ext cx="4267200" cy="5867400"/>
          </a:xfrm>
        </p:spPr>
        <p:txBody>
          <a:bodyPr>
            <a:normAutofit lnSpcReduction="10000"/>
          </a:bodyPr>
          <a:lstStyle/>
          <a:p>
            <a:pPr eaLnBrk="1" hangingPunct="1">
              <a:lnSpc>
                <a:spcPct val="90000"/>
              </a:lnSpc>
              <a:buNone/>
            </a:pPr>
            <a:r>
              <a:rPr lang="en-US" dirty="0" smtClean="0">
                <a:solidFill>
                  <a:srgbClr val="FF0000"/>
                </a:solidFill>
              </a:rPr>
              <a:t> Smoking tobacco:</a:t>
            </a:r>
          </a:p>
          <a:p>
            <a:pPr eaLnBrk="1" hangingPunct="1">
              <a:lnSpc>
                <a:spcPct val="90000"/>
              </a:lnSpc>
              <a:buNone/>
            </a:pPr>
            <a:r>
              <a:rPr lang="en-US" dirty="0" smtClean="0">
                <a:solidFill>
                  <a:srgbClr val="C00000"/>
                </a:solidFill>
              </a:rPr>
              <a:t>A) Cigarette:</a:t>
            </a:r>
          </a:p>
          <a:p>
            <a:pPr eaLnBrk="1" hangingPunct="1">
              <a:lnSpc>
                <a:spcPct val="90000"/>
              </a:lnSpc>
            </a:pPr>
            <a:r>
              <a:rPr lang="en-US" dirty="0" smtClean="0"/>
              <a:t>It consists of shredded or reconstituted tobacco processed with hundreds of chemicals. </a:t>
            </a:r>
          </a:p>
          <a:p>
            <a:pPr eaLnBrk="1" hangingPunct="1">
              <a:lnSpc>
                <a:spcPct val="90000"/>
              </a:lnSpc>
            </a:pPr>
            <a:r>
              <a:rPr lang="en-US" dirty="0" smtClean="0">
                <a:solidFill>
                  <a:srgbClr val="FF0000"/>
                </a:solidFill>
              </a:rPr>
              <a:t>1 – 1.4mg of nicotine, 19-27 mg of tar.</a:t>
            </a:r>
          </a:p>
          <a:p>
            <a:pPr eaLnBrk="1" hangingPunct="1">
              <a:lnSpc>
                <a:spcPct val="90000"/>
              </a:lnSpc>
            </a:pPr>
            <a:r>
              <a:rPr lang="en-US" dirty="0" smtClean="0"/>
              <a:t>Predominant form of tobacco used worldwide. </a:t>
            </a:r>
          </a:p>
          <a:p>
            <a:pPr eaLnBrk="1" hangingPunct="1">
              <a:lnSpc>
                <a:spcPct val="90000"/>
              </a:lnSpc>
            </a:pPr>
            <a:r>
              <a:rPr lang="en-US" dirty="0" smtClean="0"/>
              <a:t>About 30% of the tobacco grown in India goes into cigarette production.</a:t>
            </a:r>
          </a:p>
          <a:p>
            <a:pPr eaLnBrk="1" hangingPunct="1">
              <a:lnSpc>
                <a:spcPct val="90000"/>
              </a:lnSpc>
            </a:pPr>
            <a:r>
              <a:rPr lang="en-US" dirty="0" smtClean="0"/>
              <a:t>2-6% of men smoke cigarettes in rural India.</a:t>
            </a:r>
          </a:p>
        </p:txBody>
      </p:sp>
      <p:pic>
        <p:nvPicPr>
          <p:cNvPr id="49157" name="Picture 7" descr="cigarette"/>
          <p:cNvPicPr>
            <a:picLocks noGrp="1" noChangeAspect="1" noChangeArrowheads="1"/>
          </p:cNvPicPr>
          <p:nvPr>
            <p:ph sz="half" idx="2"/>
          </p:nvPr>
        </p:nvPicPr>
        <p:blipFill>
          <a:blip r:embed="rId3"/>
          <a:srcRect/>
          <a:stretch>
            <a:fillRect/>
          </a:stretch>
        </p:blipFill>
        <p:spPr>
          <a:xfrm>
            <a:off x="4953000" y="1828800"/>
            <a:ext cx="38100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9155" name="Slide Number Placeholder 6"/>
          <p:cNvSpPr>
            <a:spLocks noGrp="1"/>
          </p:cNvSpPr>
          <p:nvPr>
            <p:ph type="sldNum" sz="quarter" idx="12"/>
          </p:nvPr>
        </p:nvSpPr>
        <p:spPr>
          <a:noFill/>
        </p:spPr>
        <p:txBody>
          <a:bodyPr/>
          <a:lstStyle/>
          <a:p>
            <a:fld id="{E6E232E6-3C62-481B-8DD3-A49570286A49}" type="slidenum">
              <a:rPr lang="en-US" b="1" smtClean="0">
                <a:solidFill>
                  <a:srgbClr val="FF0000"/>
                </a:solidFill>
              </a:rPr>
              <a:pPr/>
              <a:t>38</a:t>
            </a:fld>
            <a:endParaRPr lang="en-US" b="1" dirty="0" smtClean="0">
              <a:solidFill>
                <a:srgbClr val="FF0000"/>
              </a:solidFill>
            </a:endParaRPr>
          </a:p>
        </p:txBody>
      </p:sp>
    </p:spTree>
    <p:extLst>
      <p:ext uri="{BB962C8B-B14F-4D97-AF65-F5344CB8AC3E}">
        <p14:creationId xmlns:p14="http://schemas.microsoft.com/office/powerpoint/2010/main" val="3574601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Grp="1" noChangeArrowheads="1"/>
          </p:cNvSpPr>
          <p:nvPr>
            <p:ph type="body" sz="half" idx="1"/>
          </p:nvPr>
        </p:nvSpPr>
        <p:spPr>
          <a:xfrm>
            <a:off x="381000" y="0"/>
            <a:ext cx="5638800" cy="6858000"/>
          </a:xfrm>
        </p:spPr>
        <p:txBody>
          <a:bodyPr/>
          <a:lstStyle/>
          <a:p>
            <a:pPr eaLnBrk="1" hangingPunct="1">
              <a:lnSpc>
                <a:spcPct val="90000"/>
              </a:lnSpc>
              <a:buNone/>
            </a:pPr>
            <a:endParaRPr lang="en-US" dirty="0" smtClean="0">
              <a:solidFill>
                <a:srgbClr val="FF0000"/>
              </a:solidFill>
            </a:endParaRPr>
          </a:p>
          <a:p>
            <a:pPr eaLnBrk="1" hangingPunct="1">
              <a:lnSpc>
                <a:spcPct val="90000"/>
              </a:lnSpc>
              <a:buNone/>
            </a:pPr>
            <a:r>
              <a:rPr lang="en-US" dirty="0" err="1" smtClean="0">
                <a:solidFill>
                  <a:srgbClr val="FF0000"/>
                </a:solidFill>
              </a:rPr>
              <a:t>Beedi</a:t>
            </a:r>
            <a:r>
              <a:rPr lang="en-US" dirty="0" smtClean="0">
                <a:solidFill>
                  <a:srgbClr val="FF0000"/>
                </a:solidFill>
              </a:rPr>
              <a:t>:</a:t>
            </a:r>
          </a:p>
          <a:p>
            <a:pPr eaLnBrk="1" hangingPunct="1">
              <a:lnSpc>
                <a:spcPct val="90000"/>
              </a:lnSpc>
            </a:pPr>
            <a:r>
              <a:rPr lang="en-US" dirty="0" smtClean="0"/>
              <a:t>Most popular form of tobacco. </a:t>
            </a:r>
          </a:p>
          <a:p>
            <a:pPr eaLnBrk="1" hangingPunct="1">
              <a:lnSpc>
                <a:spcPct val="90000"/>
              </a:lnSpc>
            </a:pPr>
            <a:r>
              <a:rPr lang="en-US" dirty="0" smtClean="0"/>
              <a:t>0.2 to 0.3 grams of sun dried tobacco flakes are hand rolled in a rectangular piece of </a:t>
            </a:r>
            <a:r>
              <a:rPr lang="en-US" dirty="0" err="1" smtClean="0"/>
              <a:t>temburni</a:t>
            </a:r>
            <a:r>
              <a:rPr lang="en-US" dirty="0" smtClean="0"/>
              <a:t> or </a:t>
            </a:r>
            <a:r>
              <a:rPr lang="en-US" dirty="0" err="1" smtClean="0"/>
              <a:t>tendu</a:t>
            </a:r>
            <a:r>
              <a:rPr lang="en-US" dirty="0" smtClean="0"/>
              <a:t> leaf and tied with a thread. </a:t>
            </a:r>
          </a:p>
          <a:p>
            <a:pPr eaLnBrk="1" hangingPunct="1">
              <a:lnSpc>
                <a:spcPct val="90000"/>
              </a:lnSpc>
            </a:pPr>
            <a:r>
              <a:rPr lang="en-US" dirty="0" smtClean="0"/>
              <a:t>60mm and 80mm in length,</a:t>
            </a:r>
          </a:p>
          <a:p>
            <a:pPr eaLnBrk="1" hangingPunct="1">
              <a:lnSpc>
                <a:spcPct val="90000"/>
              </a:lnSpc>
            </a:pPr>
            <a:r>
              <a:rPr lang="en-US" dirty="0" smtClean="0">
                <a:solidFill>
                  <a:srgbClr val="7030A0"/>
                </a:solidFill>
              </a:rPr>
              <a:t>1.7-3 mg of nicotine and 45 – 50 mg tar. </a:t>
            </a:r>
          </a:p>
          <a:p>
            <a:pPr>
              <a:lnSpc>
                <a:spcPct val="90000"/>
              </a:lnSpc>
            </a:pPr>
            <a:r>
              <a:rPr lang="en-US" dirty="0" smtClean="0"/>
              <a:t>Produces less smoke because </a:t>
            </a:r>
            <a:r>
              <a:rPr lang="en-US" dirty="0"/>
              <a:t>of coarse tobacco particles</a:t>
            </a:r>
            <a:r>
              <a:rPr lang="en-US" dirty="0" smtClean="0"/>
              <a:t>. </a:t>
            </a:r>
          </a:p>
          <a:p>
            <a:pPr eaLnBrk="1" hangingPunct="1">
              <a:lnSpc>
                <a:spcPct val="90000"/>
              </a:lnSpc>
            </a:pPr>
            <a:r>
              <a:rPr lang="en-US" dirty="0" smtClean="0"/>
              <a:t>12% - 62% smoke </a:t>
            </a:r>
            <a:r>
              <a:rPr lang="en-US" dirty="0" err="1" smtClean="0"/>
              <a:t>beedi</a:t>
            </a:r>
            <a:r>
              <a:rPr lang="en-US" dirty="0" smtClean="0"/>
              <a:t>.</a:t>
            </a:r>
          </a:p>
          <a:p>
            <a:pPr eaLnBrk="1" hangingPunct="1">
              <a:lnSpc>
                <a:spcPct val="90000"/>
              </a:lnSpc>
            </a:pPr>
            <a:r>
              <a:rPr lang="en-US" dirty="0" smtClean="0"/>
              <a:t>Contains more hydrogen cyanide, carbon monoxide, ammonia &amp; phenols than cigarettes.  </a:t>
            </a:r>
          </a:p>
        </p:txBody>
      </p:sp>
      <p:pic>
        <p:nvPicPr>
          <p:cNvPr id="50181" name="Picture 7" descr="beedi_workers">
            <a:hlinkClick r:id="rId3"/>
          </p:cNvPr>
          <p:cNvPicPr>
            <a:picLocks noGrp="1" noChangeAspect="1" noChangeArrowheads="1"/>
          </p:cNvPicPr>
          <p:nvPr>
            <p:ph sz="quarter" idx="2"/>
          </p:nvPr>
        </p:nvPicPr>
        <p:blipFill>
          <a:blip r:embed="rId4"/>
          <a:srcRect/>
          <a:stretch>
            <a:fillRect/>
          </a:stretch>
        </p:blipFill>
        <p:spPr>
          <a:xfrm>
            <a:off x="6324600" y="457199"/>
            <a:ext cx="2590800" cy="1862667"/>
          </a:xfrm>
        </p:spPr>
      </p:pic>
      <p:pic>
        <p:nvPicPr>
          <p:cNvPr id="50182" name="Picture 11" descr="B_0507A">
            <a:hlinkClick r:id="rId5"/>
          </p:cNvPr>
          <p:cNvPicPr>
            <a:picLocks noGrp="1" noChangeAspect="1" noChangeArrowheads="1"/>
          </p:cNvPicPr>
          <p:nvPr>
            <p:ph sz="quarter" idx="3"/>
          </p:nvPr>
        </p:nvPicPr>
        <p:blipFill>
          <a:blip r:embed="rId6"/>
          <a:srcRect/>
          <a:stretch>
            <a:fillRect/>
          </a:stretch>
        </p:blipFill>
        <p:spPr>
          <a:xfrm>
            <a:off x="6248400" y="2590800"/>
            <a:ext cx="2674620" cy="1981200"/>
          </a:xfrm>
        </p:spPr>
      </p:pic>
      <p:sp>
        <p:nvSpPr>
          <p:cNvPr id="2" name="Slide Number Placeholder 1"/>
          <p:cNvSpPr>
            <a:spLocks noGrp="1"/>
          </p:cNvSpPr>
          <p:nvPr>
            <p:ph type="sldNum" sz="quarter" idx="12"/>
          </p:nvPr>
        </p:nvSpPr>
        <p:spPr/>
        <p:txBody>
          <a:bodyPr/>
          <a:lstStyle/>
          <a:p>
            <a:pPr>
              <a:defRPr/>
            </a:pPr>
            <a:fld id="{C3B0A0E8-158C-47AB-B642-10B9BF75F925}" type="slidenum">
              <a:rPr lang="en-US" smtClean="0"/>
              <a:pPr>
                <a:defRPr/>
              </a:pPr>
              <a:t>39</a:t>
            </a:fld>
            <a:endParaRPr lang="en-US"/>
          </a:p>
        </p:txBody>
      </p:sp>
    </p:spTree>
    <p:extLst>
      <p:ext uri="{BB962C8B-B14F-4D97-AF65-F5344CB8AC3E}">
        <p14:creationId xmlns:p14="http://schemas.microsoft.com/office/powerpoint/2010/main" val="182945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r>
              <a:rPr lang="en-US" b="1" dirty="0" smtClean="0">
                <a:solidFill>
                  <a:schemeClr val="accent2"/>
                </a:solidFill>
              </a:rPr>
              <a:t>Introduction</a:t>
            </a:r>
            <a:endParaRPr lang="en-US" b="1" dirty="0">
              <a:solidFill>
                <a:schemeClr val="accent2"/>
              </a:solidFill>
            </a:endParaRPr>
          </a:p>
        </p:txBody>
      </p:sp>
      <p:sp>
        <p:nvSpPr>
          <p:cNvPr id="3" name="Content Placeholder 2"/>
          <p:cNvSpPr>
            <a:spLocks noGrp="1"/>
          </p:cNvSpPr>
          <p:nvPr>
            <p:ph sz="quarter" idx="1"/>
          </p:nvPr>
        </p:nvSpPr>
        <p:spPr>
          <a:xfrm>
            <a:off x="381000" y="1447800"/>
            <a:ext cx="8305800" cy="4572000"/>
          </a:xfrm>
        </p:spPr>
        <p:txBody>
          <a:bodyPr>
            <a:normAutofit/>
          </a:bodyPr>
          <a:lstStyle/>
          <a:p>
            <a:pPr algn="just">
              <a:lnSpc>
                <a:spcPct val="150000"/>
              </a:lnSpc>
            </a:pPr>
            <a:r>
              <a:rPr lang="en-US" sz="2400" b="1" dirty="0">
                <a:solidFill>
                  <a:srgbClr val="002060"/>
                </a:solidFill>
                <a:cs typeface="Times New Roman" pitchFamily="18" charset="0"/>
              </a:rPr>
              <a:t>CANCER</a:t>
            </a:r>
            <a:r>
              <a:rPr lang="en-US" sz="2400" dirty="0">
                <a:cs typeface="Times New Roman" pitchFamily="18" charset="0"/>
              </a:rPr>
              <a:t> may be regarded as a group of diseases characterized by</a:t>
            </a:r>
          </a:p>
          <a:p>
            <a:pPr marL="457200" indent="-457200" algn="just">
              <a:lnSpc>
                <a:spcPct val="150000"/>
              </a:lnSpc>
              <a:buFont typeface="+mj-lt"/>
              <a:buAutoNum type="alphaLcPeriod"/>
            </a:pPr>
            <a:r>
              <a:rPr lang="en-US" sz="2400" dirty="0">
                <a:cs typeface="Times New Roman" pitchFamily="18" charset="0"/>
              </a:rPr>
              <a:t>An abnormal growth of cells.</a:t>
            </a:r>
          </a:p>
          <a:p>
            <a:pPr marL="457200" indent="-457200" algn="just">
              <a:lnSpc>
                <a:spcPct val="150000"/>
              </a:lnSpc>
              <a:buFont typeface="+mj-lt"/>
              <a:buAutoNum type="alphaLcPeriod"/>
            </a:pPr>
            <a:r>
              <a:rPr lang="en-US" sz="2400" dirty="0">
                <a:cs typeface="Times New Roman" pitchFamily="18" charset="0"/>
              </a:rPr>
              <a:t>Ability to invade adjacent tissue and even distant organs.</a:t>
            </a:r>
          </a:p>
          <a:p>
            <a:pPr marL="457200" indent="-457200" algn="just">
              <a:lnSpc>
                <a:spcPct val="150000"/>
              </a:lnSpc>
              <a:buFont typeface="+mj-lt"/>
              <a:buAutoNum type="alphaLcPeriod"/>
            </a:pPr>
            <a:r>
              <a:rPr lang="en-US" sz="2400" dirty="0">
                <a:cs typeface="Times New Roman" pitchFamily="18" charset="0"/>
              </a:rPr>
              <a:t>The eventual death of the affected patient if the tumor has progressed beyond that stage when it can be successfully removed. </a:t>
            </a:r>
          </a:p>
          <a:p>
            <a:pPr algn="just">
              <a:lnSpc>
                <a:spcPct val="150000"/>
              </a:lnSpc>
            </a:pPr>
            <a:endParaRPr lang="en-US" sz="2400" dirty="0"/>
          </a:p>
        </p:txBody>
      </p:sp>
      <p:sp>
        <p:nvSpPr>
          <p:cNvPr id="4" name="Slide Number Placeholder 3"/>
          <p:cNvSpPr>
            <a:spLocks noGrp="1"/>
          </p:cNvSpPr>
          <p:nvPr>
            <p:ph type="sldNum" sz="quarter" idx="12"/>
          </p:nvPr>
        </p:nvSpPr>
        <p:spPr/>
        <p:txBody>
          <a:bodyPr/>
          <a:lstStyle/>
          <a:p>
            <a:fld id="{D1CE0A52-1589-4040-8EF6-13F5FFB81667}" type="slidenum">
              <a:rPr lang="en-US" smtClean="0"/>
              <a:pPr/>
              <a:t>4</a:t>
            </a:fld>
            <a:endParaRPr lang="en-US"/>
          </a:p>
        </p:txBody>
      </p:sp>
      <p:sp>
        <p:nvSpPr>
          <p:cNvPr id="6" name="Oval 5"/>
          <p:cNvSpPr/>
          <p:nvPr/>
        </p:nvSpPr>
        <p:spPr>
          <a:xfrm>
            <a:off x="1447800" y="4953000"/>
            <a:ext cx="1753979" cy="7493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Malignancy</a:t>
            </a:r>
            <a:endParaRPr lang="en-US" dirty="0"/>
          </a:p>
        </p:txBody>
      </p:sp>
      <p:sp>
        <p:nvSpPr>
          <p:cNvPr id="7" name="Oval 6"/>
          <p:cNvSpPr/>
          <p:nvPr/>
        </p:nvSpPr>
        <p:spPr>
          <a:xfrm>
            <a:off x="5026442" y="4953000"/>
            <a:ext cx="1753979" cy="7493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Neoplasm</a:t>
            </a:r>
            <a:endParaRPr lang="en-US" dirty="0"/>
          </a:p>
        </p:txBody>
      </p:sp>
      <p:sp>
        <p:nvSpPr>
          <p:cNvPr id="8" name="Rounded Rectangle 7"/>
          <p:cNvSpPr/>
          <p:nvPr/>
        </p:nvSpPr>
        <p:spPr>
          <a:xfrm>
            <a:off x="533400" y="1662545"/>
            <a:ext cx="81534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ct val="50000"/>
              </a:spcBef>
            </a:pPr>
            <a:r>
              <a:rPr lang="en-US" altLang="en-US" sz="2200" b="1" i="1" dirty="0">
                <a:latin typeface="Arial" panose="020B0604020202020204" pitchFamily="34" charset="0"/>
                <a:cs typeface="Arial" panose="020B0604020202020204" pitchFamily="34" charset="0"/>
              </a:rPr>
              <a:t>CANCER</a:t>
            </a:r>
            <a:r>
              <a:rPr lang="en-US" altLang="en-US" sz="2200" dirty="0">
                <a:latin typeface="Arial" panose="020B0604020202020204" pitchFamily="34" charset="0"/>
                <a:cs typeface="Arial" panose="020B0604020202020204" pitchFamily="34" charset="0"/>
              </a:rPr>
              <a:t> is defined as an abnormal, excessive, unwanted, uncontrolled and uncoordinated growth of cells which continue to proliferate even after the removal of the causative stimulus</a:t>
            </a:r>
            <a:r>
              <a:rPr lang="en-US" altLang="en-US" sz="2200" dirty="0" smtClean="0">
                <a:latin typeface="Arial" panose="020B0604020202020204" pitchFamily="34" charset="0"/>
                <a:cs typeface="Arial" panose="020B0604020202020204" pitchFamily="34" charset="0"/>
              </a:rPr>
              <a:t>.</a:t>
            </a:r>
          </a:p>
          <a:p>
            <a:pPr algn="r">
              <a:lnSpc>
                <a:spcPct val="150000"/>
              </a:lnSpc>
              <a:spcBef>
                <a:spcPct val="50000"/>
              </a:spcBef>
            </a:pPr>
            <a:r>
              <a:rPr lang="en-US" altLang="en-US" dirty="0" smtClean="0">
                <a:latin typeface="Arial" panose="020B0604020202020204" pitchFamily="34" charset="0"/>
                <a:cs typeface="Arial" panose="020B0604020202020204" pitchFamily="34" charset="0"/>
              </a:rPr>
              <a:t>American Cancer Society</a:t>
            </a:r>
            <a:endParaRPr lang="en-US" alt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8067" y="152400"/>
            <a:ext cx="2864254" cy="1469967"/>
          </a:xfrm>
          <a:prstGeom prst="rect">
            <a:avLst/>
          </a:prstGeom>
        </p:spPr>
      </p:pic>
    </p:spTree>
    <p:extLst>
      <p:ext uri="{BB962C8B-B14F-4D97-AF65-F5344CB8AC3E}">
        <p14:creationId xmlns:p14="http://schemas.microsoft.com/office/powerpoint/2010/main" val="299229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type="body" sz="half" idx="1"/>
          </p:nvPr>
        </p:nvSpPr>
        <p:spPr>
          <a:xfrm>
            <a:off x="228600" y="0"/>
            <a:ext cx="5733288" cy="6858000"/>
          </a:xfrm>
        </p:spPr>
        <p:txBody>
          <a:bodyPr/>
          <a:lstStyle/>
          <a:p>
            <a:pPr marL="0" indent="0" algn="just" eaLnBrk="1" hangingPunct="1">
              <a:buNone/>
            </a:pPr>
            <a:endParaRPr lang="en-US" sz="2400" b="1" dirty="0" smtClean="0">
              <a:solidFill>
                <a:srgbClr val="FF0066"/>
              </a:solidFill>
            </a:endParaRPr>
          </a:p>
          <a:p>
            <a:pPr marL="0" indent="0" algn="just" eaLnBrk="1" hangingPunct="1">
              <a:buNone/>
            </a:pPr>
            <a:r>
              <a:rPr lang="en-US" sz="2400" b="1" dirty="0" smtClean="0">
                <a:solidFill>
                  <a:srgbClr val="FF0066"/>
                </a:solidFill>
              </a:rPr>
              <a:t>CIGAR:</a:t>
            </a:r>
            <a:endParaRPr lang="en-US" sz="2400" dirty="0" smtClean="0">
              <a:solidFill>
                <a:srgbClr val="FF0066"/>
              </a:solidFill>
            </a:endParaRPr>
          </a:p>
          <a:p>
            <a:pPr algn="just">
              <a:lnSpc>
                <a:spcPct val="150000"/>
              </a:lnSpc>
            </a:pPr>
            <a:r>
              <a:rPr lang="en-US" dirty="0" smtClean="0"/>
              <a:t>A tightly rolled bundle of dried and fermented tobacco, one end of which is ignited so that its smoke may be drawn into the smoker's mouth through the other end. </a:t>
            </a:r>
          </a:p>
          <a:p>
            <a:pPr algn="just" eaLnBrk="1" hangingPunct="1">
              <a:lnSpc>
                <a:spcPct val="150000"/>
              </a:lnSpc>
            </a:pPr>
            <a:r>
              <a:rPr lang="en-US" dirty="0" smtClean="0"/>
              <a:t>Cigars from Cuba are particularly famous.</a:t>
            </a:r>
          </a:p>
          <a:p>
            <a:pPr algn="just" eaLnBrk="1" hangingPunct="1">
              <a:lnSpc>
                <a:spcPct val="150000"/>
              </a:lnSpc>
            </a:pPr>
            <a:r>
              <a:rPr lang="en-US" dirty="0" smtClean="0"/>
              <a:t>It is made of air cured, fermented tobacco.</a:t>
            </a:r>
          </a:p>
          <a:p>
            <a:pPr algn="just" eaLnBrk="1" hangingPunct="1">
              <a:lnSpc>
                <a:spcPct val="150000"/>
              </a:lnSpc>
            </a:pPr>
            <a:r>
              <a:rPr lang="en-US" dirty="0" smtClean="0"/>
              <a:t>Expensive, used in urban places.</a:t>
            </a:r>
          </a:p>
        </p:txBody>
      </p:sp>
      <p:pic>
        <p:nvPicPr>
          <p:cNvPr id="51205" name="Picture 8" descr="Jason%20cigar"/>
          <p:cNvPicPr>
            <a:picLocks noGrp="1" noChangeAspect="1" noChangeArrowheads="1"/>
          </p:cNvPicPr>
          <p:nvPr>
            <p:ph sz="half" idx="2"/>
          </p:nvPr>
        </p:nvPicPr>
        <p:blipFill>
          <a:blip r:embed="rId3"/>
          <a:srcRect/>
          <a:stretch>
            <a:fillRect/>
          </a:stretch>
        </p:blipFill>
        <p:spPr>
          <a:xfrm>
            <a:off x="6324600" y="762000"/>
            <a:ext cx="2560638" cy="1828800"/>
          </a:xfrm>
          <a:noFill/>
        </p:spPr>
      </p:pic>
      <p:sp>
        <p:nvSpPr>
          <p:cNvPr id="2" name="Slide Number Placeholder 1"/>
          <p:cNvSpPr>
            <a:spLocks noGrp="1"/>
          </p:cNvSpPr>
          <p:nvPr>
            <p:ph type="sldNum" sz="quarter" idx="12"/>
          </p:nvPr>
        </p:nvSpPr>
        <p:spPr/>
        <p:txBody>
          <a:bodyPr/>
          <a:lstStyle/>
          <a:p>
            <a:pPr>
              <a:defRPr/>
            </a:pPr>
            <a:fld id="{50FAAB50-D576-44C8-A5DF-C0088FCE081D}" type="slidenum">
              <a:rPr lang="en-US" smtClean="0"/>
              <a:pPr>
                <a:defRPr/>
              </a:pPr>
              <a:t>40</a:t>
            </a:fld>
            <a:endParaRPr lang="en-US"/>
          </a:p>
        </p:txBody>
      </p:sp>
    </p:spTree>
    <p:extLst>
      <p:ext uri="{BB962C8B-B14F-4D97-AF65-F5344CB8AC3E}">
        <p14:creationId xmlns:p14="http://schemas.microsoft.com/office/powerpoint/2010/main" val="354350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512064"/>
            <a:ext cx="8226425" cy="5614099"/>
          </a:xfrm>
        </p:spPr>
        <p:txBody>
          <a:bodyPr/>
          <a:lstStyle/>
          <a:p>
            <a:pPr marL="0" indent="0" algn="just" eaLnBrk="1" hangingPunct="1">
              <a:lnSpc>
                <a:spcPct val="130000"/>
              </a:lnSpc>
              <a:buNone/>
            </a:pPr>
            <a:r>
              <a:rPr lang="en-US" dirty="0" smtClean="0">
                <a:solidFill>
                  <a:srgbClr val="FF0066"/>
                </a:solidFill>
              </a:rPr>
              <a:t>Reverse </a:t>
            </a:r>
            <a:r>
              <a:rPr lang="en-US" dirty="0" err="1" smtClean="0">
                <a:solidFill>
                  <a:srgbClr val="FF0066"/>
                </a:solidFill>
              </a:rPr>
              <a:t>chutta</a:t>
            </a:r>
            <a:r>
              <a:rPr lang="en-US" dirty="0" smtClean="0">
                <a:solidFill>
                  <a:srgbClr val="FF0066"/>
                </a:solidFill>
              </a:rPr>
              <a:t> smoking</a:t>
            </a:r>
            <a:r>
              <a:rPr lang="en-US" dirty="0" smtClean="0"/>
              <a:t>:</a:t>
            </a:r>
          </a:p>
          <a:p>
            <a:pPr algn="just" eaLnBrk="1" hangingPunct="1">
              <a:lnSpc>
                <a:spcPct val="150000"/>
              </a:lnSpc>
            </a:pPr>
            <a:r>
              <a:rPr lang="en-US" dirty="0" smtClean="0"/>
              <a:t>The lighted end - inside the mouth.</a:t>
            </a:r>
          </a:p>
          <a:p>
            <a:pPr algn="just" eaLnBrk="1" hangingPunct="1">
              <a:lnSpc>
                <a:spcPct val="150000"/>
              </a:lnSpc>
            </a:pPr>
            <a:r>
              <a:rPr lang="en-US" dirty="0" smtClean="0"/>
              <a:t>Seen in coastal areas of Andhra </a:t>
            </a:r>
            <a:r>
              <a:rPr lang="en-US" dirty="0"/>
              <a:t>P</a:t>
            </a:r>
            <a:r>
              <a:rPr lang="en-US" dirty="0" smtClean="0"/>
              <a:t>radesh, especially Vishakhapatnam and Srikakulam districts and in parts of Orissa.</a:t>
            </a:r>
          </a:p>
          <a:p>
            <a:pPr algn="just" eaLnBrk="1" hangingPunct="1">
              <a:lnSpc>
                <a:spcPct val="150000"/>
              </a:lnSpc>
            </a:pPr>
            <a:r>
              <a:rPr lang="en-US" dirty="0" smtClean="0"/>
              <a:t> More often practiced by women(62%).</a:t>
            </a:r>
          </a:p>
          <a:p>
            <a:pPr algn="just" eaLnBrk="1" hangingPunct="1">
              <a:lnSpc>
                <a:spcPct val="150000"/>
              </a:lnSpc>
            </a:pPr>
            <a:r>
              <a:rPr lang="en-US" dirty="0" smtClean="0"/>
              <a:t>The temperature reaches </a:t>
            </a:r>
            <a:r>
              <a:rPr lang="en-US" dirty="0" err="1" smtClean="0"/>
              <a:t>upto</a:t>
            </a:r>
            <a:r>
              <a:rPr lang="en-US" dirty="0" smtClean="0"/>
              <a:t> 58º C. </a:t>
            </a:r>
          </a:p>
          <a:p>
            <a:pPr algn="just"/>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41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597146"/>
            <a:ext cx="2627697" cy="1981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4743543"/>
            <a:ext cx="2362200" cy="1781024"/>
          </a:xfrm>
          <a:prstGeom prst="rect">
            <a:avLst/>
          </a:prstGeom>
        </p:spPr>
      </p:pic>
    </p:spTree>
    <p:extLst>
      <p:ext uri="{BB962C8B-B14F-4D97-AF65-F5344CB8AC3E}">
        <p14:creationId xmlns:p14="http://schemas.microsoft.com/office/powerpoint/2010/main" val="1982908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487680"/>
            <a:ext cx="8226425" cy="5638483"/>
          </a:xfrm>
        </p:spPr>
        <p:txBody>
          <a:bodyPr/>
          <a:lstStyle/>
          <a:p>
            <a:pPr eaLnBrk="1" hangingPunct="1">
              <a:buNone/>
            </a:pPr>
            <a:r>
              <a:rPr lang="en-US" dirty="0" err="1" smtClean="0">
                <a:solidFill>
                  <a:srgbClr val="FF0066"/>
                </a:solidFill>
              </a:rPr>
              <a:t>Dhumti</a:t>
            </a:r>
            <a:r>
              <a:rPr lang="en-US" dirty="0" smtClean="0">
                <a:solidFill>
                  <a:srgbClr val="FF0066"/>
                </a:solidFill>
              </a:rPr>
              <a:t>:</a:t>
            </a:r>
          </a:p>
          <a:p>
            <a:pPr algn="just" eaLnBrk="1" hangingPunct="1">
              <a:lnSpc>
                <a:spcPct val="150000"/>
              </a:lnSpc>
            </a:pPr>
            <a:r>
              <a:rPr lang="en-US" dirty="0" smtClean="0"/>
              <a:t>It is a kind of conical cigar made by rolling tobacco in the leaf of a jack fruit tree / banana leaf.</a:t>
            </a:r>
          </a:p>
          <a:p>
            <a:pPr algn="just" eaLnBrk="1" hangingPunct="1">
              <a:lnSpc>
                <a:spcPct val="150000"/>
              </a:lnSpc>
            </a:pPr>
            <a:r>
              <a:rPr lang="en-US" dirty="0" smtClean="0"/>
              <a:t>Smoked by 4% of the population in Goa.</a:t>
            </a:r>
          </a:p>
          <a:p>
            <a:pPr algn="just" eaLnBrk="1" hangingPunct="1">
              <a:lnSpc>
                <a:spcPct val="150000"/>
              </a:lnSpc>
            </a:pPr>
            <a:r>
              <a:rPr lang="en-US" dirty="0" err="1" smtClean="0"/>
              <a:t>Dhumti</a:t>
            </a:r>
            <a:r>
              <a:rPr lang="en-US" dirty="0" smtClean="0"/>
              <a:t> reverse smoking is seen in Andhra </a:t>
            </a:r>
            <a:r>
              <a:rPr lang="en-US" dirty="0"/>
              <a:t>P</a:t>
            </a:r>
            <a:r>
              <a:rPr lang="en-US" dirty="0" smtClean="0"/>
              <a:t>radesh . </a:t>
            </a:r>
          </a:p>
          <a:p>
            <a:pPr algn="just">
              <a:lnSpc>
                <a:spcPct val="150000"/>
              </a:lnSpc>
            </a:pPr>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42</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358" y="3974086"/>
            <a:ext cx="3166041" cy="22743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974086"/>
            <a:ext cx="2133600" cy="2274314"/>
          </a:xfrm>
          <a:prstGeom prst="rect">
            <a:avLst/>
          </a:prstGeom>
        </p:spPr>
      </p:pic>
    </p:spTree>
    <p:extLst>
      <p:ext uri="{BB962C8B-B14F-4D97-AF65-F5344CB8AC3E}">
        <p14:creationId xmlns:p14="http://schemas.microsoft.com/office/powerpoint/2010/main" val="202267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Grp="1" noChangeArrowheads="1"/>
          </p:cNvSpPr>
          <p:nvPr>
            <p:ph type="body" sz="half" idx="1"/>
          </p:nvPr>
        </p:nvSpPr>
        <p:spPr>
          <a:xfrm>
            <a:off x="304800" y="304800"/>
            <a:ext cx="4495800" cy="5791200"/>
          </a:xfrm>
        </p:spPr>
        <p:txBody>
          <a:bodyPr>
            <a:noAutofit/>
          </a:bodyPr>
          <a:lstStyle/>
          <a:p>
            <a:pPr eaLnBrk="1" hangingPunct="1">
              <a:buNone/>
            </a:pPr>
            <a:r>
              <a:rPr lang="en-US" dirty="0" smtClean="0">
                <a:solidFill>
                  <a:srgbClr val="FF0066"/>
                </a:solidFill>
              </a:rPr>
              <a:t>Hookah:</a:t>
            </a:r>
          </a:p>
          <a:p>
            <a:pPr eaLnBrk="1" hangingPunct="1"/>
            <a:r>
              <a:rPr lang="en-US" dirty="0" smtClean="0"/>
              <a:t>It is a Indian water pipe or Hubble- bubble. </a:t>
            </a:r>
          </a:p>
          <a:p>
            <a:pPr eaLnBrk="1" hangingPunct="1"/>
            <a:r>
              <a:rPr lang="en-US" dirty="0" smtClean="0"/>
              <a:t>Used in places with strong Moghul culture influence. </a:t>
            </a:r>
          </a:p>
          <a:p>
            <a:pPr eaLnBrk="1" hangingPunct="1"/>
            <a:r>
              <a:rPr lang="en-US" dirty="0" smtClean="0"/>
              <a:t>It corresponds with the introduction of tobacco to India.</a:t>
            </a:r>
          </a:p>
          <a:p>
            <a:pPr eaLnBrk="1" hangingPunct="1"/>
            <a:r>
              <a:rPr lang="en-US" dirty="0" smtClean="0"/>
              <a:t>The tobacco  smoked is drawn through the water in the base of the hookah which cools and filters the smoke. </a:t>
            </a:r>
          </a:p>
          <a:p>
            <a:pPr eaLnBrk="1" hangingPunct="1"/>
            <a:r>
              <a:rPr lang="en-US" dirty="0" smtClean="0"/>
              <a:t>Practiced by 4-18% of the people in North India. </a:t>
            </a:r>
          </a:p>
        </p:txBody>
      </p:sp>
      <p:pic>
        <p:nvPicPr>
          <p:cNvPr id="54277" name="Picture 4" descr="hookah 3"/>
          <p:cNvPicPr>
            <a:picLocks noGrp="1" noChangeAspect="1" noChangeArrowheads="1"/>
          </p:cNvPicPr>
          <p:nvPr>
            <p:ph sz="half" idx="2"/>
          </p:nvPr>
        </p:nvPicPr>
        <p:blipFill>
          <a:blip r:embed="rId3"/>
          <a:srcRect/>
          <a:stretch>
            <a:fillRect/>
          </a:stretch>
        </p:blipFill>
        <p:spPr>
          <a:xfrm>
            <a:off x="4800600" y="304800"/>
            <a:ext cx="4038600" cy="5791200"/>
          </a:xfrm>
          <a:noFill/>
        </p:spPr>
      </p:pic>
      <p:sp>
        <p:nvSpPr>
          <p:cNvPr id="54275" name="Slide Number Placeholder 6"/>
          <p:cNvSpPr>
            <a:spLocks noGrp="1"/>
          </p:cNvSpPr>
          <p:nvPr>
            <p:ph type="sldNum" sz="quarter" idx="12"/>
          </p:nvPr>
        </p:nvSpPr>
        <p:spPr>
          <a:noFill/>
        </p:spPr>
        <p:txBody>
          <a:bodyPr/>
          <a:lstStyle/>
          <a:p>
            <a:fld id="{D4F7A259-5B6B-46C4-A35D-AC7F287F796A}" type="slidenum">
              <a:rPr lang="en-US" b="1" smtClean="0">
                <a:solidFill>
                  <a:schemeClr val="accent2"/>
                </a:solidFill>
              </a:rPr>
              <a:pPr/>
              <a:t>43</a:t>
            </a:fld>
            <a:endParaRPr lang="en-US" b="1" dirty="0" smtClean="0">
              <a:solidFill>
                <a:schemeClr val="accent2"/>
              </a:solidFill>
            </a:endParaRPr>
          </a:p>
        </p:txBody>
      </p:sp>
    </p:spTree>
    <p:extLst>
      <p:ext uri="{BB962C8B-B14F-4D97-AF65-F5344CB8AC3E}">
        <p14:creationId xmlns:p14="http://schemas.microsoft.com/office/powerpoint/2010/main" val="3913296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5613" y="438912"/>
            <a:ext cx="8226425" cy="5687251"/>
          </a:xfrm>
        </p:spPr>
        <p:txBody>
          <a:bodyPr>
            <a:normAutofit/>
          </a:bodyPr>
          <a:lstStyle/>
          <a:p>
            <a:pPr algn="just"/>
            <a:r>
              <a:rPr lang="en-US" dirty="0" err="1" smtClean="0">
                <a:solidFill>
                  <a:srgbClr val="FF0000"/>
                </a:solidFill>
              </a:rPr>
              <a:t>Subhapriya</a:t>
            </a:r>
            <a:r>
              <a:rPr lang="en-US" dirty="0" smtClean="0">
                <a:solidFill>
                  <a:srgbClr val="FF0000"/>
                </a:solidFill>
              </a:rPr>
              <a:t> R et al (2007) </a:t>
            </a:r>
            <a:r>
              <a:rPr lang="en-US" dirty="0" smtClean="0"/>
              <a:t>reported that Pan chewing, smoking and  alcohol consumption habits showed increasing risk with increase in frequency of disease. Addition of alcohol to other habits also enhanced the risk for oral cancer. </a:t>
            </a:r>
            <a:endParaRPr lang="en-US" dirty="0">
              <a:solidFill>
                <a:srgbClr val="FF0000"/>
              </a:solidFill>
            </a:endParaRPr>
          </a:p>
          <a:p>
            <a:pPr marL="0" indent="0" algn="r">
              <a:buNone/>
            </a:pPr>
            <a:r>
              <a:rPr lang="en-US" sz="2400" dirty="0" err="1" smtClean="0">
                <a:solidFill>
                  <a:srgbClr val="FF0000"/>
                </a:solidFill>
              </a:rPr>
              <a:t>Eur</a:t>
            </a:r>
            <a:r>
              <a:rPr lang="en-US" sz="2400" dirty="0" smtClean="0">
                <a:solidFill>
                  <a:srgbClr val="FF0000"/>
                </a:solidFill>
              </a:rPr>
              <a:t> J Cancer </a:t>
            </a:r>
            <a:r>
              <a:rPr lang="en-US" sz="2400" dirty="0" err="1" smtClean="0">
                <a:solidFill>
                  <a:srgbClr val="FF0000"/>
                </a:solidFill>
              </a:rPr>
              <a:t>Prev</a:t>
            </a:r>
            <a:r>
              <a:rPr lang="en-US" sz="2400" dirty="0" smtClean="0">
                <a:solidFill>
                  <a:srgbClr val="FF0000"/>
                </a:solidFill>
              </a:rPr>
              <a:t> 2007;16(3):251-6</a:t>
            </a:r>
          </a:p>
          <a:p>
            <a:pPr algn="just"/>
            <a:endParaRPr lang="en-US" b="1" dirty="0" smtClean="0">
              <a:solidFill>
                <a:srgbClr val="FF0000"/>
              </a:solidFill>
            </a:endParaRPr>
          </a:p>
          <a:p>
            <a:pPr algn="just"/>
            <a:r>
              <a:rPr lang="en-US" dirty="0" err="1" smtClean="0">
                <a:solidFill>
                  <a:srgbClr val="FF0000"/>
                </a:solidFill>
              </a:rPr>
              <a:t>Muwonge</a:t>
            </a:r>
            <a:r>
              <a:rPr lang="en-US" dirty="0" smtClean="0">
                <a:solidFill>
                  <a:srgbClr val="FF0000"/>
                </a:solidFill>
              </a:rPr>
              <a:t> R et al (2007) </a:t>
            </a:r>
            <a:r>
              <a:rPr lang="en-US" dirty="0"/>
              <a:t>r</a:t>
            </a:r>
            <a:r>
              <a:rPr lang="en-US" dirty="0" smtClean="0"/>
              <a:t>eported that tobacco chewing was the strongest risk factor associated with oral cancer. Among men, 35% of oral cancer is attributable to the combination of smoking and alcohol drinking and 49% to pan-tobacco chewing. Among women, chewing and poor oral hygiene explained 95% of oral cancer. </a:t>
            </a:r>
            <a:endParaRPr lang="en-US" dirty="0">
              <a:solidFill>
                <a:srgbClr val="FF0000"/>
              </a:solidFill>
            </a:endParaRPr>
          </a:p>
          <a:p>
            <a:pPr marL="0" indent="0" algn="r">
              <a:buNone/>
            </a:pPr>
            <a:r>
              <a:rPr lang="en-US" sz="2400" dirty="0" smtClean="0">
                <a:solidFill>
                  <a:srgbClr val="FF0000"/>
                </a:solidFill>
              </a:rPr>
              <a:t>Oral </a:t>
            </a:r>
            <a:r>
              <a:rPr lang="en-US" sz="2400" dirty="0" err="1" smtClean="0">
                <a:solidFill>
                  <a:srgbClr val="FF0000"/>
                </a:solidFill>
              </a:rPr>
              <a:t>Oncol</a:t>
            </a:r>
            <a:r>
              <a:rPr lang="en-US" sz="2400" dirty="0" smtClean="0">
                <a:solidFill>
                  <a:srgbClr val="FF0000"/>
                </a:solidFill>
              </a:rPr>
              <a:t> 2007;2(1):12-16</a:t>
            </a:r>
          </a:p>
          <a:p>
            <a:pPr algn="just"/>
            <a:endParaRPr lang="en-US" dirty="0" smtClean="0">
              <a:solidFill>
                <a:srgbClr val="FF0000"/>
              </a:solidFill>
            </a:endParaRPr>
          </a:p>
          <a:p>
            <a:pPr algn="just">
              <a:buNone/>
            </a:pPr>
            <a:endParaRPr lang="en-US" dirty="0" smtClean="0"/>
          </a:p>
          <a:p>
            <a:pPr algn="just">
              <a:buNone/>
            </a:pPr>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44</a:t>
            </a:fld>
            <a:endParaRPr lang="en-US"/>
          </a:p>
        </p:txBody>
      </p:sp>
      <p:sp>
        <p:nvSpPr>
          <p:cNvPr id="5" name="Round Diagonal Corner Rectangle 4"/>
          <p:cNvSpPr/>
          <p:nvPr/>
        </p:nvSpPr>
        <p:spPr>
          <a:xfrm>
            <a:off x="166255" y="304800"/>
            <a:ext cx="8749145" cy="2209800"/>
          </a:xfrm>
          <a:prstGeom prst="round2Diag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263237" y="3047999"/>
            <a:ext cx="8652163" cy="2964873"/>
          </a:xfrm>
          <a:prstGeom prst="round2Diag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CE0A52-1589-4040-8EF6-13F5FFB81667}" type="slidenum">
              <a:rPr lang="en-US" smtClean="0"/>
              <a:pPr/>
              <a:t>45</a:t>
            </a:fld>
            <a:endParaRPr lang="en-US"/>
          </a:p>
        </p:txBody>
      </p:sp>
      <p:sp>
        <p:nvSpPr>
          <p:cNvPr id="3" name="Flowchart: Magnetic Disk 2"/>
          <p:cNvSpPr/>
          <p:nvPr/>
        </p:nvSpPr>
        <p:spPr>
          <a:xfrm>
            <a:off x="4800600" y="3048000"/>
            <a:ext cx="3962400" cy="3657600"/>
          </a:xfrm>
          <a:prstGeom prst="flowChartMagneticDisk">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just">
              <a:lnSpc>
                <a:spcPct val="90000"/>
              </a:lnSpc>
            </a:pPr>
            <a:r>
              <a:rPr lang="en-US" sz="2800" dirty="0" smtClean="0">
                <a:solidFill>
                  <a:srgbClr val="FF0066"/>
                </a:solidFill>
              </a:rPr>
              <a:t>         Physical </a:t>
            </a:r>
            <a:r>
              <a:rPr lang="en-US" sz="2800" dirty="0">
                <a:solidFill>
                  <a:srgbClr val="FF0066"/>
                </a:solidFill>
              </a:rPr>
              <a:t>agents:</a:t>
            </a:r>
          </a:p>
          <a:p>
            <a:pPr marL="609600" indent="-609600" algn="just">
              <a:lnSpc>
                <a:spcPct val="90000"/>
              </a:lnSpc>
              <a:buFontTx/>
              <a:buAutoNum type="arabicPeriod"/>
            </a:pPr>
            <a:endParaRPr lang="en-US" sz="2400" dirty="0" smtClean="0"/>
          </a:p>
          <a:p>
            <a:pPr marL="609600" indent="-609600" algn="just">
              <a:lnSpc>
                <a:spcPct val="90000"/>
              </a:lnSpc>
              <a:buFontTx/>
              <a:buAutoNum type="arabicPeriod"/>
            </a:pPr>
            <a:r>
              <a:rPr lang="en-US" sz="2400" dirty="0" smtClean="0"/>
              <a:t>Continuous </a:t>
            </a:r>
            <a:r>
              <a:rPr lang="en-US" sz="2400" dirty="0"/>
              <a:t>heat </a:t>
            </a:r>
          </a:p>
          <a:p>
            <a:pPr marL="609600" indent="-609600" algn="just">
              <a:lnSpc>
                <a:spcPct val="90000"/>
              </a:lnSpc>
              <a:buFontTx/>
              <a:buAutoNum type="arabicPeriod"/>
            </a:pPr>
            <a:r>
              <a:rPr lang="en-US" sz="2400" dirty="0"/>
              <a:t>Sunlight </a:t>
            </a:r>
          </a:p>
          <a:p>
            <a:pPr marL="609600" indent="-609600" algn="just">
              <a:lnSpc>
                <a:spcPct val="90000"/>
              </a:lnSpc>
              <a:buFontTx/>
              <a:buAutoNum type="arabicPeriod"/>
            </a:pPr>
            <a:r>
              <a:rPr lang="en-US" sz="2400" dirty="0"/>
              <a:t>Ultraviolet radiation</a:t>
            </a:r>
          </a:p>
          <a:p>
            <a:pPr marL="609600" indent="-609600" algn="just">
              <a:lnSpc>
                <a:spcPct val="90000"/>
              </a:lnSpc>
              <a:buFontTx/>
              <a:buAutoNum type="arabicPeriod"/>
            </a:pPr>
            <a:r>
              <a:rPr lang="en-US" sz="2400" dirty="0"/>
              <a:t>Ionizing radiation</a:t>
            </a:r>
          </a:p>
          <a:p>
            <a:pPr marL="609600" indent="-609600" algn="just">
              <a:lnSpc>
                <a:spcPct val="90000"/>
              </a:lnSpc>
              <a:buFontTx/>
              <a:buAutoNum type="arabicPeriod"/>
            </a:pPr>
            <a:r>
              <a:rPr lang="en-US" sz="2400" dirty="0"/>
              <a:t>Solar radiation</a:t>
            </a:r>
          </a:p>
          <a:p>
            <a:pPr marL="609600" indent="-609600" algn="just">
              <a:lnSpc>
                <a:spcPct val="90000"/>
              </a:lnSpc>
              <a:buFontTx/>
              <a:buAutoNum type="arabicPeriod"/>
            </a:pPr>
            <a:endParaRPr lang="en-US" sz="2800" dirty="0"/>
          </a:p>
          <a:p>
            <a:pPr algn="just"/>
            <a:endParaRPr lang="en-US" sz="2400" dirty="0"/>
          </a:p>
        </p:txBody>
      </p:sp>
      <p:sp>
        <p:nvSpPr>
          <p:cNvPr id="4" name="Flowchart: Process 3"/>
          <p:cNvSpPr/>
          <p:nvPr/>
        </p:nvSpPr>
        <p:spPr>
          <a:xfrm>
            <a:off x="304800" y="228600"/>
            <a:ext cx="5105400" cy="261158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nSpc>
                <a:spcPct val="90000"/>
              </a:lnSpc>
            </a:pPr>
            <a:r>
              <a:rPr lang="en-US" sz="3200" dirty="0">
                <a:solidFill>
                  <a:srgbClr val="FF0066"/>
                </a:solidFill>
              </a:rPr>
              <a:t>AGENT FACTORS:</a:t>
            </a:r>
          </a:p>
          <a:p>
            <a:pPr marL="990600" lvl="1" indent="-533400" algn="just">
              <a:lnSpc>
                <a:spcPct val="90000"/>
              </a:lnSpc>
              <a:buFont typeface="+mj-lt"/>
              <a:buAutoNum type="alphaLcParenR"/>
            </a:pPr>
            <a:r>
              <a:rPr lang="en-US" sz="2400" dirty="0"/>
              <a:t>Physical agents</a:t>
            </a:r>
          </a:p>
          <a:p>
            <a:pPr marL="990600" lvl="1" indent="-533400" algn="just">
              <a:lnSpc>
                <a:spcPct val="90000"/>
              </a:lnSpc>
              <a:buFont typeface="+mj-lt"/>
              <a:buAutoNum type="alphaLcParenR"/>
            </a:pPr>
            <a:r>
              <a:rPr lang="en-US" sz="2400" dirty="0"/>
              <a:t>Chemical agents</a:t>
            </a:r>
          </a:p>
          <a:p>
            <a:pPr marL="990600" lvl="1" indent="-533400" algn="just">
              <a:lnSpc>
                <a:spcPct val="90000"/>
              </a:lnSpc>
              <a:buFont typeface="+mj-lt"/>
              <a:buAutoNum type="alphaLcParenR"/>
            </a:pPr>
            <a:r>
              <a:rPr lang="en-US" sz="2400" dirty="0"/>
              <a:t>Mechanical Factors</a:t>
            </a:r>
          </a:p>
          <a:p>
            <a:pPr marL="990600" lvl="1" indent="-533400" algn="just">
              <a:lnSpc>
                <a:spcPct val="90000"/>
              </a:lnSpc>
              <a:buFont typeface="+mj-lt"/>
              <a:buAutoNum type="alphaLcParenR"/>
            </a:pPr>
            <a:r>
              <a:rPr lang="en-US" sz="2400" dirty="0"/>
              <a:t>Biological </a:t>
            </a:r>
            <a:r>
              <a:rPr lang="en-US" sz="2400" dirty="0" smtClean="0"/>
              <a:t>agents</a:t>
            </a:r>
            <a:endParaRPr lang="en-US" sz="2400" dirty="0"/>
          </a:p>
          <a:p>
            <a:pPr marL="990600" lvl="1" indent="-533400" algn="just">
              <a:lnSpc>
                <a:spcPct val="90000"/>
              </a:lnSpc>
              <a:buFont typeface="+mj-lt"/>
              <a:buAutoNum type="alphaLcParenR"/>
            </a:pPr>
            <a:r>
              <a:rPr lang="en-US" sz="2400" dirty="0" smtClean="0"/>
              <a:t>Nutritional agents</a:t>
            </a:r>
            <a:endParaRPr lang="en-US" sz="2400" dirty="0"/>
          </a:p>
        </p:txBody>
      </p:sp>
    </p:spTree>
    <p:extLst>
      <p:ext uri="{BB962C8B-B14F-4D97-AF65-F5344CB8AC3E}">
        <p14:creationId xmlns:p14="http://schemas.microsoft.com/office/powerpoint/2010/main" val="27049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787" y="304800"/>
            <a:ext cx="8226425" cy="6248400"/>
          </a:xfrm>
        </p:spPr>
        <p:txBody>
          <a:bodyPr/>
          <a:lstStyle/>
          <a:p>
            <a:pPr algn="just" eaLnBrk="1" hangingPunct="1">
              <a:lnSpc>
                <a:spcPct val="120000"/>
              </a:lnSpc>
            </a:pPr>
            <a:r>
              <a:rPr lang="en-US" dirty="0" smtClean="0"/>
              <a:t>Sunlight and other ionizing radiation present in the environment play a vital role in the causation of oral cancer.</a:t>
            </a:r>
          </a:p>
          <a:p>
            <a:pPr algn="just" eaLnBrk="1" hangingPunct="1">
              <a:lnSpc>
                <a:spcPct val="120000"/>
              </a:lnSpc>
            </a:pPr>
            <a:endParaRPr lang="en-US" dirty="0"/>
          </a:p>
          <a:p>
            <a:pPr algn="just" eaLnBrk="1" hangingPunct="1">
              <a:lnSpc>
                <a:spcPct val="120000"/>
              </a:lnSpc>
            </a:pPr>
            <a:endParaRPr lang="en-US" dirty="0" smtClean="0"/>
          </a:p>
          <a:p>
            <a:pPr algn="just" eaLnBrk="1" hangingPunct="1">
              <a:lnSpc>
                <a:spcPct val="120000"/>
              </a:lnSpc>
            </a:pPr>
            <a:r>
              <a:rPr lang="en-US" dirty="0" err="1" smtClean="0">
                <a:solidFill>
                  <a:srgbClr val="FF0066"/>
                </a:solidFill>
              </a:rPr>
              <a:t>Squamous</a:t>
            </a:r>
            <a:r>
              <a:rPr lang="en-US" dirty="0" smtClean="0">
                <a:solidFill>
                  <a:srgbClr val="FF0066"/>
                </a:solidFill>
              </a:rPr>
              <a:t> cell carcinoma and basal cell carcinoma</a:t>
            </a:r>
            <a:r>
              <a:rPr lang="en-US" dirty="0" smtClean="0"/>
              <a:t> are common in males, who are exposed to outdoor work like farmers, sailors.</a:t>
            </a:r>
          </a:p>
          <a:p>
            <a:pPr algn="just" eaLnBrk="1" hangingPunct="1">
              <a:lnSpc>
                <a:spcPct val="150000"/>
              </a:lnSpc>
            </a:pPr>
            <a:r>
              <a:rPr lang="en-US" dirty="0" smtClean="0"/>
              <a:t>Continuing heat due to severe </a:t>
            </a:r>
            <a:r>
              <a:rPr lang="en-US" dirty="0" err="1" smtClean="0"/>
              <a:t>chutta</a:t>
            </a:r>
            <a:r>
              <a:rPr lang="en-US" dirty="0" smtClean="0"/>
              <a:t> smoking may cause oral cancer, which is usually seen in coastal areas of AP  can lead to oral cancer.</a:t>
            </a:r>
          </a:p>
          <a:p>
            <a:pPr algn="just" eaLnBrk="1" hangingPunct="1">
              <a:lnSpc>
                <a:spcPct val="150000"/>
              </a:lnSpc>
            </a:pPr>
            <a:r>
              <a:rPr lang="en-US" dirty="0" smtClean="0"/>
              <a:t>An area of white leukoplakic area is the earliest lesion observed.</a:t>
            </a:r>
          </a:p>
          <a:p>
            <a:pPr algn="just">
              <a:buNone/>
            </a:pPr>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46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781878"/>
            <a:ext cx="1905000" cy="1808922"/>
          </a:xfrm>
          <a:prstGeom prst="rect">
            <a:avLst/>
          </a:prstGeom>
        </p:spPr>
      </p:pic>
    </p:spTree>
    <p:extLst>
      <p:ext uri="{BB962C8B-B14F-4D97-AF65-F5344CB8AC3E}">
        <p14:creationId xmlns:p14="http://schemas.microsoft.com/office/powerpoint/2010/main" val="1119915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568"/>
            <a:ext cx="8226425" cy="6199632"/>
          </a:xfrm>
        </p:spPr>
        <p:txBody>
          <a:bodyPr>
            <a:normAutofit fontScale="92500" lnSpcReduction="10000"/>
          </a:bodyPr>
          <a:lstStyle/>
          <a:p>
            <a:pPr marL="609600" indent="-609600" eaLnBrk="1" hangingPunct="1">
              <a:buNone/>
            </a:pPr>
            <a:r>
              <a:rPr lang="en-US" sz="2800" dirty="0" smtClean="0">
                <a:solidFill>
                  <a:srgbClr val="FF0066"/>
                </a:solidFill>
              </a:rPr>
              <a:t>Chemical Agents:</a:t>
            </a:r>
          </a:p>
          <a:p>
            <a:pPr eaLnBrk="1" hangingPunct="1">
              <a:buFont typeface="Wingdings" panose="05000000000000000000" pitchFamily="2" charset="2"/>
              <a:buChar char="Ø"/>
            </a:pPr>
            <a:r>
              <a:rPr lang="en-US" sz="2800" dirty="0" err="1" smtClean="0"/>
              <a:t>Benzopyrine</a:t>
            </a:r>
            <a:r>
              <a:rPr lang="en-US" sz="2800" dirty="0" smtClean="0"/>
              <a:t> and its derivatives</a:t>
            </a:r>
          </a:p>
          <a:p>
            <a:pPr eaLnBrk="1" hangingPunct="1">
              <a:buFont typeface="Wingdings" panose="05000000000000000000" pitchFamily="2" charset="2"/>
              <a:buChar char="Ø"/>
            </a:pPr>
            <a:r>
              <a:rPr lang="en-US" sz="2800" dirty="0" smtClean="0"/>
              <a:t>Nitrosamines, </a:t>
            </a:r>
            <a:r>
              <a:rPr lang="en-US" sz="2800" dirty="0" err="1" smtClean="0"/>
              <a:t>Ethionine</a:t>
            </a:r>
            <a:endParaRPr lang="en-US" sz="2800" dirty="0" smtClean="0"/>
          </a:p>
          <a:p>
            <a:pPr eaLnBrk="1" hangingPunct="1">
              <a:buFont typeface="Wingdings" panose="05000000000000000000" pitchFamily="2" charset="2"/>
              <a:buChar char="Ø"/>
            </a:pPr>
            <a:r>
              <a:rPr lang="en-US" sz="2800" dirty="0" smtClean="0"/>
              <a:t>Polycyclic Aromatic hydrocarbons</a:t>
            </a:r>
          </a:p>
          <a:p>
            <a:pPr eaLnBrk="1" hangingPunct="1">
              <a:buFont typeface="Wingdings" panose="05000000000000000000" pitchFamily="2" charset="2"/>
              <a:buChar char="Ø"/>
            </a:pPr>
            <a:r>
              <a:rPr lang="en-US" sz="2800" dirty="0" smtClean="0"/>
              <a:t>Aromatic amines</a:t>
            </a:r>
          </a:p>
          <a:p>
            <a:pPr eaLnBrk="1" hangingPunct="1">
              <a:buFont typeface="Wingdings" panose="05000000000000000000" pitchFamily="2" charset="2"/>
              <a:buChar char="Ø"/>
            </a:pPr>
            <a:r>
              <a:rPr lang="en-US" sz="2800" dirty="0" err="1" smtClean="0"/>
              <a:t>Azodyes</a:t>
            </a:r>
            <a:endParaRPr lang="en-US" sz="2800" dirty="0" smtClean="0"/>
          </a:p>
          <a:p>
            <a:pPr eaLnBrk="1" hangingPunct="1">
              <a:buFont typeface="Wingdings" panose="05000000000000000000" pitchFamily="2" charset="2"/>
              <a:buChar char="Ø"/>
            </a:pPr>
            <a:r>
              <a:rPr lang="en-US" sz="2800" dirty="0" smtClean="0"/>
              <a:t>Alpha toxin</a:t>
            </a:r>
          </a:p>
          <a:p>
            <a:pPr eaLnBrk="1" hangingPunct="1">
              <a:buFont typeface="Wingdings" panose="05000000000000000000" pitchFamily="2" charset="2"/>
              <a:buChar char="Ø"/>
            </a:pPr>
            <a:r>
              <a:rPr lang="en-US" sz="2800" dirty="0" smtClean="0"/>
              <a:t>Others – Nicotine, Phenacetin</a:t>
            </a:r>
          </a:p>
          <a:p>
            <a:pPr algn="just">
              <a:lnSpc>
                <a:spcPct val="130000"/>
              </a:lnSpc>
            </a:pPr>
            <a:endParaRPr lang="en-US" sz="2800" dirty="0" smtClean="0"/>
          </a:p>
          <a:p>
            <a:pPr algn="just">
              <a:lnSpc>
                <a:spcPct val="130000"/>
              </a:lnSpc>
            </a:pPr>
            <a:r>
              <a:rPr lang="en-US" sz="2800" dirty="0" smtClean="0"/>
              <a:t>Cigarette </a:t>
            </a:r>
            <a:r>
              <a:rPr lang="en-US" sz="2800" dirty="0"/>
              <a:t>smokes contains more than 15 carcinogens which includes </a:t>
            </a:r>
            <a:r>
              <a:rPr lang="en-US" sz="2800" dirty="0" err="1"/>
              <a:t>Benzopyrine</a:t>
            </a:r>
            <a:r>
              <a:rPr lang="en-US" sz="2800" dirty="0"/>
              <a:t> and its derivatives.</a:t>
            </a:r>
          </a:p>
          <a:p>
            <a:pPr algn="just">
              <a:lnSpc>
                <a:spcPct val="130000"/>
              </a:lnSpc>
            </a:pPr>
            <a:r>
              <a:rPr lang="en-US" sz="2800" dirty="0"/>
              <a:t>Nicotine in tobacco leads to habituation and  is addictive.</a:t>
            </a:r>
          </a:p>
          <a:p>
            <a:pPr algn="just">
              <a:lnSpc>
                <a:spcPct val="130000"/>
              </a:lnSpc>
            </a:pPr>
            <a:r>
              <a:rPr lang="en-US" sz="2800" dirty="0"/>
              <a:t>Alpha toxin is considered as carcinogen.</a:t>
            </a:r>
          </a:p>
          <a:p>
            <a:pPr algn="just"/>
            <a:endParaRPr lang="en-US" sz="2800" dirty="0">
              <a:solidFill>
                <a:srgbClr val="FFFF00"/>
              </a:solidFill>
            </a:endParaRPr>
          </a:p>
          <a:p>
            <a:pPr marL="609600" indent="-609600" eaLnBrk="1" hangingPunct="1"/>
            <a:endParaRPr lang="en-US" sz="2800" dirty="0" smtClean="0"/>
          </a:p>
          <a:p>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47</a:t>
            </a:fld>
            <a:endParaRPr lang="en-US"/>
          </a:p>
        </p:txBody>
      </p:sp>
      <p:sp>
        <p:nvSpPr>
          <p:cNvPr id="5" name="Round Diagonal Corner Rectangle 4"/>
          <p:cNvSpPr/>
          <p:nvPr/>
        </p:nvSpPr>
        <p:spPr>
          <a:xfrm>
            <a:off x="166255" y="304800"/>
            <a:ext cx="4939145" cy="3733800"/>
          </a:xfrm>
          <a:prstGeom prst="round2Diag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192" y="609601"/>
            <a:ext cx="2929791" cy="2209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476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280416"/>
            <a:ext cx="8226425" cy="5845747"/>
          </a:xfrm>
        </p:spPr>
        <p:txBody>
          <a:bodyPr/>
          <a:lstStyle/>
          <a:p>
            <a:pPr marL="609600" indent="-609600" eaLnBrk="1" hangingPunct="1">
              <a:buNone/>
            </a:pPr>
            <a:r>
              <a:rPr lang="en-US" dirty="0" smtClean="0">
                <a:solidFill>
                  <a:srgbClr val="FF0066"/>
                </a:solidFill>
              </a:rPr>
              <a:t>Mechanical Factors:</a:t>
            </a:r>
          </a:p>
          <a:p>
            <a:pPr marL="609600" indent="-609600" algn="just" eaLnBrk="1" hangingPunct="1">
              <a:lnSpc>
                <a:spcPct val="110000"/>
              </a:lnSpc>
              <a:buFont typeface="+mj-lt"/>
              <a:buAutoNum type="alphaLcParenR"/>
            </a:pPr>
            <a:r>
              <a:rPr lang="en-US" dirty="0" smtClean="0"/>
              <a:t>Chronic irritation/friction/trauma results in cancerous changes.</a:t>
            </a:r>
          </a:p>
          <a:p>
            <a:pPr marL="609600" indent="-609600" algn="just" eaLnBrk="1" hangingPunct="1">
              <a:lnSpc>
                <a:spcPct val="110000"/>
              </a:lnSpc>
              <a:buFont typeface="+mj-lt"/>
              <a:buAutoNum type="alphaLcParenR"/>
            </a:pPr>
            <a:r>
              <a:rPr lang="en-US" dirty="0" smtClean="0"/>
              <a:t>Ill fitting dentures</a:t>
            </a:r>
          </a:p>
          <a:p>
            <a:pPr marL="609600" indent="-609600" algn="just" eaLnBrk="1" hangingPunct="1">
              <a:lnSpc>
                <a:spcPct val="110000"/>
              </a:lnSpc>
              <a:buFont typeface="+mj-lt"/>
              <a:buAutoNum type="alphaLcParenR"/>
            </a:pPr>
            <a:r>
              <a:rPr lang="en-US" dirty="0" smtClean="0"/>
              <a:t>Over hanging fillings</a:t>
            </a:r>
          </a:p>
          <a:p>
            <a:pPr marL="609600" indent="-609600" algn="just" eaLnBrk="1" hangingPunct="1">
              <a:lnSpc>
                <a:spcPct val="110000"/>
              </a:lnSpc>
              <a:buFont typeface="+mj-lt"/>
              <a:buAutoNum type="alphaLcParenR"/>
            </a:pPr>
            <a:r>
              <a:rPr lang="en-US" dirty="0" smtClean="0"/>
              <a:t>Sharp tooth cusp</a:t>
            </a:r>
          </a:p>
          <a:p>
            <a:pPr marL="609600" indent="-609600" algn="just" eaLnBrk="1" hangingPunct="1">
              <a:lnSpc>
                <a:spcPct val="110000"/>
              </a:lnSpc>
              <a:buFont typeface="+mj-lt"/>
              <a:buAutoNum type="alphaLcParenR"/>
            </a:pPr>
            <a:r>
              <a:rPr lang="en-US" dirty="0" smtClean="0"/>
              <a:t>Broken teeth</a:t>
            </a:r>
          </a:p>
          <a:p>
            <a:pPr marL="609600" indent="-609600" algn="just" eaLnBrk="1" hangingPunct="1">
              <a:lnSpc>
                <a:spcPct val="110000"/>
              </a:lnSpc>
              <a:buFont typeface="+mj-lt"/>
              <a:buAutoNum type="alphaLcParenR"/>
            </a:pPr>
            <a:r>
              <a:rPr lang="en-US" dirty="0" smtClean="0"/>
              <a:t>Ragged teeth </a:t>
            </a:r>
          </a:p>
          <a:p>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48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905000"/>
            <a:ext cx="2362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28733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451104"/>
            <a:ext cx="8226425" cy="5675059"/>
          </a:xfrm>
        </p:spPr>
        <p:txBody>
          <a:bodyPr/>
          <a:lstStyle/>
          <a:p>
            <a:pPr eaLnBrk="1" hangingPunct="1">
              <a:buNone/>
            </a:pPr>
            <a:r>
              <a:rPr lang="en-US" dirty="0" smtClean="0">
                <a:solidFill>
                  <a:srgbClr val="FF0066"/>
                </a:solidFill>
              </a:rPr>
              <a:t> Biological Agents:</a:t>
            </a:r>
          </a:p>
          <a:p>
            <a:pPr algn="just" eaLnBrk="1" hangingPunct="1">
              <a:lnSpc>
                <a:spcPct val="150000"/>
              </a:lnSpc>
            </a:pPr>
            <a:r>
              <a:rPr lang="en-US" dirty="0" smtClean="0"/>
              <a:t>HIV virus</a:t>
            </a:r>
          </a:p>
          <a:p>
            <a:pPr algn="just" eaLnBrk="1" hangingPunct="1">
              <a:lnSpc>
                <a:spcPct val="150000"/>
              </a:lnSpc>
            </a:pPr>
            <a:r>
              <a:rPr lang="en-US" dirty="0" smtClean="0"/>
              <a:t>Syphilis</a:t>
            </a:r>
          </a:p>
          <a:p>
            <a:pPr algn="just" eaLnBrk="1" hangingPunct="1">
              <a:lnSpc>
                <a:spcPct val="150000"/>
              </a:lnSpc>
            </a:pPr>
            <a:r>
              <a:rPr lang="en-US" dirty="0" smtClean="0"/>
              <a:t>Hepatitis B virus --- Patients with hepatitis are more prone to develop hepatic carcinoma in future</a:t>
            </a:r>
            <a:endParaRPr lang="de-DE" dirty="0" smtClean="0"/>
          </a:p>
          <a:p>
            <a:pPr algn="just" eaLnBrk="1" hangingPunct="1">
              <a:lnSpc>
                <a:spcPct val="150000"/>
              </a:lnSpc>
            </a:pPr>
            <a:r>
              <a:rPr lang="de-DE" dirty="0" smtClean="0"/>
              <a:t>Epstein-barr virus (EBV) - </a:t>
            </a:r>
            <a:r>
              <a:rPr lang="en-US" dirty="0" smtClean="0"/>
              <a:t>causative agent for </a:t>
            </a:r>
            <a:r>
              <a:rPr lang="en-US" dirty="0" err="1" smtClean="0"/>
              <a:t>Burkitt’s</a:t>
            </a:r>
            <a:r>
              <a:rPr lang="en-US" dirty="0" smtClean="0"/>
              <a:t> lymphoma, which may develop in the oral cavity.</a:t>
            </a:r>
          </a:p>
          <a:p>
            <a:pPr algn="just" eaLnBrk="1" hangingPunct="1">
              <a:lnSpc>
                <a:spcPct val="150000"/>
              </a:lnSpc>
            </a:pPr>
            <a:r>
              <a:rPr lang="en-US" dirty="0" smtClean="0"/>
              <a:t>Candida </a:t>
            </a:r>
            <a:r>
              <a:rPr lang="en-US" dirty="0" err="1" smtClean="0"/>
              <a:t>albicans</a:t>
            </a:r>
            <a:r>
              <a:rPr lang="en-US" dirty="0"/>
              <a:t>.</a:t>
            </a:r>
            <a:endParaRPr lang="en-US" dirty="0" smtClean="0"/>
          </a:p>
          <a:p>
            <a:endParaRPr lang="en-US" dirty="0">
              <a:solidFill>
                <a:srgbClr val="FFFF00"/>
              </a:solidFill>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49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457200"/>
            <a:ext cx="1840499" cy="1704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049" y="4953000"/>
            <a:ext cx="2457450" cy="1638300"/>
          </a:xfrm>
          <a:prstGeom prst="rect">
            <a:avLst/>
          </a:prstGeom>
        </p:spPr>
      </p:pic>
    </p:spTree>
    <p:extLst>
      <p:ext uri="{BB962C8B-B14F-4D97-AF65-F5344CB8AC3E}">
        <p14:creationId xmlns:p14="http://schemas.microsoft.com/office/powerpoint/2010/main" val="279938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808038"/>
          </a:xfrm>
        </p:spPr>
        <p:txBody>
          <a:bodyPr>
            <a:normAutofit/>
          </a:bodyPr>
          <a:lstStyle/>
          <a:p>
            <a:r>
              <a:rPr lang="en-US" b="1" dirty="0" smtClean="0">
                <a:solidFill>
                  <a:schemeClr val="accent2"/>
                </a:solidFill>
              </a:rPr>
              <a:t>Terminology</a:t>
            </a:r>
            <a:endParaRPr lang="en-US" b="1" dirty="0">
              <a:solidFill>
                <a:schemeClr val="accent2"/>
              </a:solidFill>
            </a:endParaRPr>
          </a:p>
        </p:txBody>
      </p:sp>
      <p:sp>
        <p:nvSpPr>
          <p:cNvPr id="3" name="Content Placeholder 2"/>
          <p:cNvSpPr>
            <a:spLocks noGrp="1"/>
          </p:cNvSpPr>
          <p:nvPr>
            <p:ph sz="quarter" idx="1"/>
          </p:nvPr>
        </p:nvSpPr>
        <p:spPr>
          <a:xfrm>
            <a:off x="228600" y="990600"/>
            <a:ext cx="8610600" cy="5486400"/>
          </a:xfrm>
        </p:spPr>
        <p:txBody>
          <a:bodyPr>
            <a:normAutofit/>
          </a:bodyPr>
          <a:lstStyle/>
          <a:p>
            <a:pPr algn="just">
              <a:buNone/>
            </a:pPr>
            <a:r>
              <a:rPr lang="en-US" dirty="0" smtClean="0">
                <a:cs typeface="Times New Roman" pitchFamily="18" charset="0"/>
              </a:rPr>
              <a:t>   </a:t>
            </a:r>
            <a:endParaRPr lang="en-US" dirty="0">
              <a:cs typeface="Times New Roman" pitchFamily="18" charset="0"/>
            </a:endParaRPr>
          </a:p>
          <a:p>
            <a:pPr algn="just"/>
            <a:r>
              <a:rPr lang="en-US" dirty="0" smtClean="0">
                <a:solidFill>
                  <a:srgbClr val="FF0000"/>
                </a:solidFill>
                <a:cs typeface="Times New Roman" pitchFamily="18" charset="0"/>
              </a:rPr>
              <a:t>Carcinoma</a:t>
            </a:r>
            <a:r>
              <a:rPr lang="en-US" dirty="0">
                <a:solidFill>
                  <a:srgbClr val="FF0000"/>
                </a:solidFill>
                <a:cs typeface="Times New Roman" pitchFamily="18" charset="0"/>
              </a:rPr>
              <a:t>:  </a:t>
            </a:r>
            <a:r>
              <a:rPr lang="en-US" dirty="0">
                <a:cs typeface="Times New Roman" pitchFamily="18" charset="0"/>
              </a:rPr>
              <a:t>which arise from the epithelial cells lining the internal surfaces of the various organs. </a:t>
            </a:r>
          </a:p>
          <a:p>
            <a:pPr algn="just">
              <a:buNone/>
            </a:pPr>
            <a:r>
              <a:rPr lang="en-US" dirty="0">
                <a:cs typeface="Times New Roman" pitchFamily="18" charset="0"/>
              </a:rPr>
              <a:t>    e.g. </a:t>
            </a:r>
            <a:r>
              <a:rPr lang="en-US" dirty="0" smtClean="0">
                <a:cs typeface="Times New Roman" pitchFamily="18" charset="0"/>
              </a:rPr>
              <a:t>Oral </a:t>
            </a:r>
            <a:r>
              <a:rPr lang="en-US" dirty="0">
                <a:cs typeface="Times New Roman" pitchFamily="18" charset="0"/>
              </a:rPr>
              <a:t>cavity, esophagus, intestines, uterus, skin epithelium.</a:t>
            </a:r>
          </a:p>
          <a:p>
            <a:pPr algn="just">
              <a:buNone/>
            </a:pPr>
            <a:r>
              <a:rPr lang="en-US" dirty="0">
                <a:cs typeface="Times New Roman" pitchFamily="18" charset="0"/>
              </a:rPr>
              <a:t> </a:t>
            </a:r>
          </a:p>
          <a:p>
            <a:pPr algn="just"/>
            <a:r>
              <a:rPr lang="en-US" dirty="0" smtClean="0">
                <a:solidFill>
                  <a:srgbClr val="FF0000"/>
                </a:solidFill>
                <a:cs typeface="Times New Roman" pitchFamily="18" charset="0"/>
              </a:rPr>
              <a:t>Sarcomas</a:t>
            </a:r>
            <a:r>
              <a:rPr lang="en-US" dirty="0">
                <a:solidFill>
                  <a:srgbClr val="FF0000"/>
                </a:solidFill>
                <a:cs typeface="Times New Roman" pitchFamily="18" charset="0"/>
              </a:rPr>
              <a:t>: </a:t>
            </a:r>
            <a:r>
              <a:rPr lang="en-US" dirty="0">
                <a:cs typeface="Times New Roman" pitchFamily="18" charset="0"/>
              </a:rPr>
              <a:t>which arise from mesodermal cells constituting the various connective tissues. </a:t>
            </a:r>
          </a:p>
          <a:p>
            <a:pPr algn="just">
              <a:buNone/>
            </a:pPr>
            <a:r>
              <a:rPr lang="en-US" dirty="0">
                <a:cs typeface="Times New Roman" pitchFamily="18" charset="0"/>
              </a:rPr>
              <a:t>    e.g. </a:t>
            </a:r>
            <a:r>
              <a:rPr lang="en-US" dirty="0" smtClean="0">
                <a:cs typeface="Times New Roman" pitchFamily="18" charset="0"/>
              </a:rPr>
              <a:t>Fibrous </a:t>
            </a:r>
            <a:r>
              <a:rPr lang="en-US" dirty="0">
                <a:cs typeface="Times New Roman" pitchFamily="18" charset="0"/>
              </a:rPr>
              <a:t>tissue, fat, bone. </a:t>
            </a:r>
          </a:p>
          <a:p>
            <a:pPr algn="just">
              <a:buNone/>
            </a:pPr>
            <a:r>
              <a:rPr lang="en-US" dirty="0">
                <a:cs typeface="Times New Roman" pitchFamily="18" charset="0"/>
              </a:rPr>
              <a:t> </a:t>
            </a:r>
          </a:p>
          <a:p>
            <a:pPr algn="just"/>
            <a:r>
              <a:rPr lang="en-US" dirty="0" smtClean="0">
                <a:solidFill>
                  <a:srgbClr val="FF0000"/>
                </a:solidFill>
                <a:cs typeface="Times New Roman" pitchFamily="18" charset="0"/>
              </a:rPr>
              <a:t>Lymphomas</a:t>
            </a:r>
            <a:r>
              <a:rPr lang="en-US" dirty="0">
                <a:solidFill>
                  <a:srgbClr val="FF0000"/>
                </a:solidFill>
                <a:cs typeface="Times New Roman" pitchFamily="18" charset="0"/>
              </a:rPr>
              <a:t>, myeloma, </a:t>
            </a:r>
            <a:r>
              <a:rPr lang="en-US" dirty="0">
                <a:cs typeface="Times New Roman" pitchFamily="18" charset="0"/>
              </a:rPr>
              <a:t>and </a:t>
            </a:r>
            <a:r>
              <a:rPr lang="en-US" dirty="0">
                <a:solidFill>
                  <a:srgbClr val="FF0000"/>
                </a:solidFill>
                <a:cs typeface="Times New Roman" pitchFamily="18" charset="0"/>
              </a:rPr>
              <a:t>leukemia</a:t>
            </a:r>
            <a:r>
              <a:rPr lang="en-US" dirty="0">
                <a:cs typeface="Times New Roman" pitchFamily="18" charset="0"/>
              </a:rPr>
              <a:t> arising from the cells of bone marrow and immune systems.</a:t>
            </a:r>
            <a:r>
              <a:rPr lang="en-US" dirty="0"/>
              <a:t> </a:t>
            </a:r>
          </a:p>
          <a:p>
            <a:pPr algn="just"/>
            <a:endParaRPr lang="en-US" dirty="0"/>
          </a:p>
        </p:txBody>
      </p:sp>
      <p:sp>
        <p:nvSpPr>
          <p:cNvPr id="4" name="Slide Number Placeholder 3"/>
          <p:cNvSpPr>
            <a:spLocks noGrp="1"/>
          </p:cNvSpPr>
          <p:nvPr>
            <p:ph type="sldNum" sz="quarter" idx="12"/>
          </p:nvPr>
        </p:nvSpPr>
        <p:spPr/>
        <p:txBody>
          <a:bodyPr/>
          <a:lstStyle/>
          <a:p>
            <a:fld id="{D1CE0A52-1589-4040-8EF6-13F5FFB81667}" type="slidenum">
              <a:rPr lang="en-US" smtClean="0"/>
              <a:pPr/>
              <a:t>5</a:t>
            </a:fld>
            <a:endParaRPr lang="en-US"/>
          </a:p>
        </p:txBody>
      </p:sp>
    </p:spTree>
    <p:extLst>
      <p:ext uri="{BB962C8B-B14F-4D97-AF65-F5344CB8AC3E}">
        <p14:creationId xmlns:p14="http://schemas.microsoft.com/office/powerpoint/2010/main" val="9979106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799" cy="5897563"/>
          </a:xfrm>
        </p:spPr>
        <p:txBody>
          <a:bodyPr>
            <a:normAutofit/>
          </a:bodyPr>
          <a:lstStyle/>
          <a:p>
            <a:pPr eaLnBrk="1" hangingPunct="1">
              <a:buNone/>
            </a:pPr>
            <a:r>
              <a:rPr lang="en-US" dirty="0" smtClean="0">
                <a:solidFill>
                  <a:srgbClr val="FF0066"/>
                </a:solidFill>
              </a:rPr>
              <a:t>Nutritional Agents:</a:t>
            </a:r>
            <a:endParaRPr lang="en-US" dirty="0" smtClean="0"/>
          </a:p>
          <a:p>
            <a:pPr algn="just" eaLnBrk="1" hangingPunct="1"/>
            <a:r>
              <a:rPr lang="en-US" dirty="0" smtClean="0"/>
              <a:t>Deficiency of proteins, vitamins and minerals have a role in the initiation of oral cancer.</a:t>
            </a:r>
          </a:p>
          <a:p>
            <a:pPr algn="just" eaLnBrk="1" hangingPunct="1"/>
            <a:endParaRPr lang="en-US" dirty="0" smtClean="0"/>
          </a:p>
          <a:p>
            <a:pPr algn="just" eaLnBrk="1" hangingPunct="1"/>
            <a:r>
              <a:rPr lang="en-US" dirty="0" smtClean="0"/>
              <a:t>Malnutrition  leads to decreased immunity and may lead to cancer.</a:t>
            </a:r>
          </a:p>
          <a:p>
            <a:pPr algn="just" eaLnBrk="1" hangingPunct="1"/>
            <a:endParaRPr lang="en-US" dirty="0" smtClean="0"/>
          </a:p>
          <a:p>
            <a:pPr algn="just" eaLnBrk="1" hangingPunct="1"/>
            <a:r>
              <a:rPr lang="en-US" dirty="0" smtClean="0"/>
              <a:t>Oral cancer is commonly found in low socio-economic state, hence correlation has been drawn with the nutritional status.</a:t>
            </a:r>
          </a:p>
          <a:p>
            <a:pPr algn="just" eaLnBrk="1" hangingPunct="1">
              <a:buFontTx/>
              <a:buNone/>
            </a:pPr>
            <a:endParaRPr lang="en-US" dirty="0" smtClean="0"/>
          </a:p>
          <a:p>
            <a:pPr algn="just" eaLnBrk="1" hangingPunct="1"/>
            <a:r>
              <a:rPr lang="en-US" dirty="0" smtClean="0"/>
              <a:t>Protective factors- vegetable consumption, fish intake and fruits with Vitamin A, beta carotene &amp; Vitamin C.</a:t>
            </a:r>
          </a:p>
          <a:p>
            <a:pPr algn="just"/>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50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51" y="4953000"/>
            <a:ext cx="3226049" cy="1737977"/>
          </a:xfrm>
          <a:prstGeom prst="rect">
            <a:avLst/>
          </a:prstGeom>
        </p:spPr>
      </p:pic>
    </p:spTree>
    <p:extLst>
      <p:ext uri="{BB962C8B-B14F-4D97-AF65-F5344CB8AC3E}">
        <p14:creationId xmlns:p14="http://schemas.microsoft.com/office/powerpoint/2010/main" val="1865088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CE0A52-1589-4040-8EF6-13F5FFB81667}" type="slidenum">
              <a:rPr lang="en-US" smtClean="0"/>
              <a:pPr/>
              <a:t>51</a:t>
            </a:fld>
            <a:endParaRPr lang="en-US"/>
          </a:p>
        </p:txBody>
      </p:sp>
      <p:sp>
        <p:nvSpPr>
          <p:cNvPr id="4" name="Content Placeholder 3"/>
          <p:cNvSpPr>
            <a:spLocks noGrp="1"/>
          </p:cNvSpPr>
          <p:nvPr>
            <p:ph sz="quarter" idx="1"/>
          </p:nvPr>
        </p:nvSpPr>
        <p:spPr>
          <a:xfrm>
            <a:off x="381000" y="381000"/>
            <a:ext cx="8382000" cy="2743200"/>
          </a:xfrm>
        </p:spPr>
        <p:txBody>
          <a:bodyPr/>
          <a:lstStyle/>
          <a:p>
            <a:r>
              <a:rPr lang="en-US" dirty="0" smtClean="0">
                <a:solidFill>
                  <a:srgbClr val="FF0000"/>
                </a:solidFill>
              </a:rPr>
              <a:t>Plummer-Vinson syndrome</a:t>
            </a:r>
            <a:r>
              <a:rPr lang="en-US" dirty="0" smtClean="0"/>
              <a:t>- manifestation of Iron deficiency anemia.</a:t>
            </a:r>
          </a:p>
          <a:p>
            <a:r>
              <a:rPr lang="en-US" dirty="0" smtClean="0"/>
              <a:t>Decrease in Cu, Zn &amp; </a:t>
            </a:r>
            <a:r>
              <a:rPr lang="en-US" dirty="0" err="1" smtClean="0"/>
              <a:t>Mn</a:t>
            </a:r>
            <a:r>
              <a:rPr lang="en-US" dirty="0" smtClean="0"/>
              <a:t> </a:t>
            </a:r>
            <a:r>
              <a:rPr lang="en-US" dirty="0" smtClean="0">
                <a:sym typeface="Wingdings" panose="05000000000000000000" pitchFamily="2" charset="2"/>
              </a:rPr>
              <a:t> decreased antioxidant nutrients</a:t>
            </a:r>
          </a:p>
          <a:p>
            <a:endParaRPr lang="en-US" dirty="0">
              <a:sym typeface="Wingdings" panose="05000000000000000000" pitchFamily="2" charset="2"/>
            </a:endParaRPr>
          </a:p>
          <a:p>
            <a:pPr marL="2240280" lvl="8" indent="0" algn="ctr">
              <a:buNone/>
            </a:pPr>
            <a:r>
              <a:rPr lang="en-US" sz="2600" dirty="0" smtClean="0">
                <a:sym typeface="Wingdings" panose="05000000000000000000" pitchFamily="2" charset="2"/>
              </a:rPr>
              <a:t>Increase in production of tumor enhancing free radicals</a:t>
            </a:r>
          </a:p>
          <a:p>
            <a:pPr marL="2240280" lvl="8" indent="0" algn="ctr">
              <a:buNone/>
            </a:pPr>
            <a:endParaRPr lang="en-US" sz="2400" dirty="0" smtClean="0">
              <a:sym typeface="Wingdings" panose="05000000000000000000" pitchFamily="2" charset="2"/>
            </a:endParaRPr>
          </a:p>
          <a:p>
            <a:pPr lvl="8"/>
            <a:endParaRPr lang="en-US" sz="2400" dirty="0">
              <a:sym typeface="Wingdings" panose="05000000000000000000" pitchFamily="2" charset="2"/>
            </a:endParaRPr>
          </a:p>
          <a:p>
            <a:pPr lvl="8"/>
            <a:endParaRPr lang="en-US" sz="2400" dirty="0" smtClean="0">
              <a:sym typeface="Wingdings" panose="05000000000000000000" pitchFamily="2" charset="2"/>
            </a:endParaRPr>
          </a:p>
        </p:txBody>
      </p:sp>
      <p:cxnSp>
        <p:nvCxnSpPr>
          <p:cNvPr id="6" name="Straight Arrow Connector 5"/>
          <p:cNvCxnSpPr/>
          <p:nvPr/>
        </p:nvCxnSpPr>
        <p:spPr>
          <a:xfrm>
            <a:off x="6019800" y="1828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3657600"/>
            <a:ext cx="8458200" cy="2893100"/>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rgbClr val="FF0000"/>
                </a:solidFill>
              </a:rPr>
              <a:t>Red </a:t>
            </a:r>
            <a:r>
              <a:rPr lang="en-US" sz="2600" dirty="0" err="1" smtClean="0">
                <a:solidFill>
                  <a:srgbClr val="FF0000"/>
                </a:solidFill>
              </a:rPr>
              <a:t>chilli</a:t>
            </a:r>
            <a:r>
              <a:rPr lang="en-US" sz="2600" dirty="0" smtClean="0">
                <a:solidFill>
                  <a:srgbClr val="FF0000"/>
                </a:solidFill>
              </a:rPr>
              <a:t> powder</a:t>
            </a:r>
            <a:r>
              <a:rPr lang="en-US" sz="2600" dirty="0" smtClean="0"/>
              <a:t> – a risk factor</a:t>
            </a:r>
          </a:p>
          <a:p>
            <a:pPr marL="457200" indent="-457200">
              <a:buFont typeface="Arial" panose="020B0604020202020204" pitchFamily="34" charset="0"/>
              <a:buChar char="•"/>
            </a:pPr>
            <a:r>
              <a:rPr lang="en-US" sz="2600" dirty="0" smtClean="0"/>
              <a:t>Effect was dose-dependent</a:t>
            </a:r>
          </a:p>
          <a:p>
            <a:r>
              <a:rPr lang="en-US" sz="2600" dirty="0" smtClean="0"/>
              <a:t>&lt;75g/consumption unit/month </a:t>
            </a:r>
            <a:r>
              <a:rPr lang="en-US" sz="2600" dirty="0" smtClean="0">
                <a:sym typeface="Wingdings" panose="05000000000000000000" pitchFamily="2" charset="2"/>
              </a:rPr>
              <a:t>150g/consumption unit/month </a:t>
            </a:r>
          </a:p>
          <a:p>
            <a:endParaRPr lang="en-US" sz="2600" dirty="0">
              <a:sym typeface="Wingdings" panose="05000000000000000000" pitchFamily="2" charset="2"/>
            </a:endParaRPr>
          </a:p>
          <a:p>
            <a:endParaRPr lang="en-US" sz="2600" dirty="0" smtClean="0">
              <a:sym typeface="Wingdings" panose="05000000000000000000" pitchFamily="2" charset="2"/>
            </a:endParaRPr>
          </a:p>
          <a:p>
            <a:pPr algn="ctr"/>
            <a:r>
              <a:rPr lang="en-US" sz="2600" dirty="0" smtClean="0">
                <a:sym typeface="Wingdings" panose="05000000000000000000" pitchFamily="2" charset="2"/>
              </a:rPr>
              <a:t>Risk increased from 1 to 4 fold</a:t>
            </a:r>
            <a:endParaRPr lang="en-US" sz="2600" dirty="0" smtClean="0"/>
          </a:p>
          <a:p>
            <a:endParaRPr lang="en-US" sz="2600" dirty="0"/>
          </a:p>
        </p:txBody>
      </p:sp>
      <p:cxnSp>
        <p:nvCxnSpPr>
          <p:cNvPr id="9" name="Straight Arrow Connector 8"/>
          <p:cNvCxnSpPr/>
          <p:nvPr/>
        </p:nvCxnSpPr>
        <p:spPr>
          <a:xfrm>
            <a:off x="4191000" y="49530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667000"/>
            <a:ext cx="2414589" cy="1609726"/>
          </a:xfrm>
          <a:prstGeom prst="rect">
            <a:avLst/>
          </a:prstGeom>
        </p:spPr>
      </p:pic>
    </p:spTree>
    <p:extLst>
      <p:ext uri="{BB962C8B-B14F-4D97-AF65-F5344CB8AC3E}">
        <p14:creationId xmlns:p14="http://schemas.microsoft.com/office/powerpoint/2010/main" val="1253448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304800"/>
            <a:ext cx="8453438" cy="5821363"/>
          </a:xfrm>
        </p:spPr>
        <p:txBody>
          <a:bodyPr>
            <a:normAutofit lnSpcReduction="10000"/>
          </a:bodyPr>
          <a:lstStyle/>
          <a:p>
            <a:pPr algn="just" eaLnBrk="1" hangingPunct="1">
              <a:lnSpc>
                <a:spcPct val="80000"/>
              </a:lnSpc>
            </a:pPr>
            <a:endParaRPr lang="en-US" sz="2000" dirty="0" smtClean="0"/>
          </a:p>
          <a:p>
            <a:pPr algn="just" eaLnBrk="1" hangingPunct="1"/>
            <a:r>
              <a:rPr lang="en-US" dirty="0" smtClean="0"/>
              <a:t>In developed countries the main risk factors for cancers of the oral cavity, pharynx and esophagus are alcohol and tobacco, and up to 75% of such cancers are attributable to these two lifestyle factors . </a:t>
            </a:r>
          </a:p>
          <a:p>
            <a:pPr algn="just" eaLnBrk="1" hangingPunct="1"/>
            <a:endParaRPr lang="en-US" dirty="0" smtClean="0"/>
          </a:p>
          <a:p>
            <a:pPr algn="just" eaLnBrk="1" hangingPunct="1"/>
            <a:r>
              <a:rPr lang="en-US" dirty="0" smtClean="0">
                <a:solidFill>
                  <a:srgbClr val="FF0066"/>
                </a:solidFill>
              </a:rPr>
              <a:t>Overweight and obesity</a:t>
            </a:r>
            <a:r>
              <a:rPr lang="en-US" dirty="0" smtClean="0"/>
              <a:t> are established risk factors specifically for adenocarcinoma (but not squamous cell carcinoma) of the </a:t>
            </a:r>
            <a:r>
              <a:rPr lang="en-US" dirty="0" err="1" smtClean="0"/>
              <a:t>oesophagus</a:t>
            </a:r>
            <a:r>
              <a:rPr lang="en-US" dirty="0" smtClean="0"/>
              <a:t>. </a:t>
            </a:r>
          </a:p>
          <a:p>
            <a:pPr marL="0" indent="0" algn="r">
              <a:buNone/>
            </a:pPr>
            <a:r>
              <a:rPr lang="en-US" sz="2400" dirty="0" err="1" smtClean="0">
                <a:solidFill>
                  <a:srgbClr val="FF0000"/>
                </a:solidFill>
              </a:rPr>
              <a:t>Kaugers</a:t>
            </a:r>
            <a:r>
              <a:rPr lang="en-US" sz="2400" dirty="0" smtClean="0">
                <a:solidFill>
                  <a:srgbClr val="FF0000"/>
                </a:solidFill>
              </a:rPr>
              <a:t> GE et al. Cancer </a:t>
            </a:r>
            <a:r>
              <a:rPr lang="en-US" sz="2400" dirty="0">
                <a:solidFill>
                  <a:srgbClr val="FF0000"/>
                </a:solidFill>
              </a:rPr>
              <a:t>1992;70:2579-85.</a:t>
            </a:r>
            <a:endParaRPr lang="en-US" sz="2400" dirty="0" smtClean="0">
              <a:solidFill>
                <a:srgbClr val="FF0000"/>
              </a:solidFill>
            </a:endParaRPr>
          </a:p>
          <a:p>
            <a:pPr algn="just" eaLnBrk="1" hangingPunct="1"/>
            <a:endParaRPr lang="en-US" dirty="0" smtClean="0"/>
          </a:p>
          <a:p>
            <a:pPr algn="just" eaLnBrk="1" hangingPunct="1"/>
            <a:r>
              <a:rPr lang="en-US" dirty="0" smtClean="0"/>
              <a:t>In developing countries, around 60% of cancers of the oral cavity, pharynx and </a:t>
            </a:r>
            <a:r>
              <a:rPr lang="en-US" dirty="0" err="1" smtClean="0"/>
              <a:t>oesophagus</a:t>
            </a:r>
            <a:r>
              <a:rPr lang="en-US" dirty="0" smtClean="0"/>
              <a:t> are thought to be a result of micronutrient deficiencies related to a restricted diet that is low in fruits and vegetables and animal products. </a:t>
            </a:r>
          </a:p>
          <a:p>
            <a:pPr marL="0" indent="0" algn="r">
              <a:buNone/>
            </a:pPr>
            <a:r>
              <a:rPr lang="en-US" sz="2400" dirty="0" err="1">
                <a:solidFill>
                  <a:srgbClr val="FF0000"/>
                </a:solidFill>
              </a:rPr>
              <a:t>Narasannavar</a:t>
            </a:r>
            <a:r>
              <a:rPr lang="en-US" sz="2400" dirty="0">
                <a:solidFill>
                  <a:srgbClr val="FF0000"/>
                </a:solidFill>
              </a:rPr>
              <a:t> A </a:t>
            </a:r>
            <a:r>
              <a:rPr lang="en-US" sz="2400" dirty="0" smtClean="0">
                <a:solidFill>
                  <a:srgbClr val="FF0000"/>
                </a:solidFill>
              </a:rPr>
              <a:t>et al. J </a:t>
            </a:r>
            <a:r>
              <a:rPr lang="en-US" sz="2400" dirty="0">
                <a:solidFill>
                  <a:srgbClr val="FF0000"/>
                </a:solidFill>
              </a:rPr>
              <a:t>Dent Med </a:t>
            </a:r>
            <a:r>
              <a:rPr lang="en-US" sz="2400" dirty="0" err="1">
                <a:solidFill>
                  <a:srgbClr val="FF0000"/>
                </a:solidFill>
              </a:rPr>
              <a:t>Sci</a:t>
            </a:r>
            <a:r>
              <a:rPr lang="en-US" sz="2400" dirty="0">
                <a:solidFill>
                  <a:srgbClr val="FF0000"/>
                </a:solidFill>
              </a:rPr>
              <a:t> 2014;13:31-4.</a:t>
            </a:r>
            <a:endParaRPr lang="en-US" sz="2400" dirty="0" smtClean="0">
              <a:solidFill>
                <a:srgbClr val="FF0000"/>
              </a:solidFill>
            </a:endParaRPr>
          </a:p>
          <a:p>
            <a:pPr algn="just"/>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52</a:t>
            </a:fld>
            <a:endParaRPr lang="en-US"/>
          </a:p>
        </p:txBody>
      </p:sp>
    </p:spTree>
    <p:extLst>
      <p:ext uri="{BB962C8B-B14F-4D97-AF65-F5344CB8AC3E}">
        <p14:creationId xmlns:p14="http://schemas.microsoft.com/office/powerpoint/2010/main" val="2347399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426720"/>
            <a:ext cx="8226425" cy="5699443"/>
          </a:xfrm>
        </p:spPr>
        <p:txBody>
          <a:bodyPr/>
          <a:lstStyle/>
          <a:p>
            <a:pPr algn="just" eaLnBrk="1" hangingPunct="1">
              <a:lnSpc>
                <a:spcPct val="110000"/>
              </a:lnSpc>
            </a:pPr>
            <a:r>
              <a:rPr lang="en-US" dirty="0" smtClean="0">
                <a:solidFill>
                  <a:srgbClr val="FF0000"/>
                </a:solidFill>
              </a:rPr>
              <a:t>Alcohol </a:t>
            </a:r>
            <a:r>
              <a:rPr lang="en-US" dirty="0" smtClean="0"/>
              <a:t>is an independent risk factor.</a:t>
            </a:r>
          </a:p>
          <a:p>
            <a:pPr algn="just" eaLnBrk="1" hangingPunct="1">
              <a:lnSpc>
                <a:spcPct val="110000"/>
              </a:lnSpc>
            </a:pPr>
            <a:r>
              <a:rPr lang="en-US" dirty="0" smtClean="0"/>
              <a:t>Synergistic effect of tobacco and alcohol.</a:t>
            </a:r>
          </a:p>
          <a:p>
            <a:pPr algn="just" eaLnBrk="1" hangingPunct="1">
              <a:lnSpc>
                <a:spcPct val="110000"/>
              </a:lnSpc>
            </a:pPr>
            <a:r>
              <a:rPr lang="en-US" dirty="0" smtClean="0"/>
              <a:t>Account for 75% of all oral &amp; pharyngeal cancers &amp; has been implicated in the formation of multiple primary cancer sites.</a:t>
            </a:r>
          </a:p>
          <a:p>
            <a:pPr algn="just" eaLnBrk="1" hangingPunct="1">
              <a:lnSpc>
                <a:spcPct val="110000"/>
              </a:lnSpc>
            </a:pPr>
            <a:r>
              <a:rPr lang="en-US" dirty="0" smtClean="0"/>
              <a:t>The risk in alcohol consumers depends on the type and amount consumed.</a:t>
            </a:r>
          </a:p>
          <a:p>
            <a:pPr marL="0" lvl="0" indent="0" algn="r">
              <a:lnSpc>
                <a:spcPct val="110000"/>
              </a:lnSpc>
              <a:buNone/>
            </a:pPr>
            <a:r>
              <a:rPr lang="en-US" sz="2400" dirty="0">
                <a:solidFill>
                  <a:srgbClr val="FF0000"/>
                </a:solidFill>
              </a:rPr>
              <a:t>Sujatha D </a:t>
            </a:r>
            <a:r>
              <a:rPr lang="en-US" sz="2400" dirty="0" smtClean="0">
                <a:solidFill>
                  <a:srgbClr val="FF0000"/>
                </a:solidFill>
              </a:rPr>
              <a:t> et al. Asian </a:t>
            </a:r>
            <a:r>
              <a:rPr lang="en-US" sz="2400" dirty="0">
                <a:solidFill>
                  <a:srgbClr val="FF0000"/>
                </a:solidFill>
              </a:rPr>
              <a:t>Pacific J Cancer </a:t>
            </a:r>
            <a:r>
              <a:rPr lang="en-US" sz="2400" dirty="0" err="1">
                <a:solidFill>
                  <a:srgbClr val="FF0000"/>
                </a:solidFill>
              </a:rPr>
              <a:t>Prev</a:t>
            </a:r>
            <a:r>
              <a:rPr lang="en-US" sz="2400" dirty="0">
                <a:solidFill>
                  <a:srgbClr val="FF0000"/>
                </a:solidFill>
              </a:rPr>
              <a:t> 2012; 13: 1633-1637.</a:t>
            </a:r>
            <a:endParaRPr lang="en-US" sz="2400" b="1" dirty="0">
              <a:solidFill>
                <a:srgbClr val="FF0000"/>
              </a:solidFill>
            </a:endParaRPr>
          </a:p>
          <a:p>
            <a:pPr algn="just" eaLnBrk="1" hangingPunct="1">
              <a:lnSpc>
                <a:spcPct val="110000"/>
              </a:lnSpc>
            </a:pPr>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53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926" y="4114800"/>
            <a:ext cx="2733674" cy="2362200"/>
          </a:xfrm>
          <a:prstGeom prst="rect">
            <a:avLst/>
          </a:prstGeom>
        </p:spPr>
      </p:pic>
      <p:sp>
        <p:nvSpPr>
          <p:cNvPr id="5" name="Rectangular Callout 4"/>
          <p:cNvSpPr/>
          <p:nvPr/>
        </p:nvSpPr>
        <p:spPr>
          <a:xfrm>
            <a:off x="533400" y="3962400"/>
            <a:ext cx="5029200" cy="2362200"/>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smtClean="0"/>
              <a:t>Dehydrating effect on mucosa</a:t>
            </a:r>
          </a:p>
          <a:p>
            <a:pPr marL="285750" indent="-285750">
              <a:buFont typeface="Arial" panose="020B0604020202020204" pitchFamily="34" charset="0"/>
              <a:buChar char="•"/>
            </a:pPr>
            <a:r>
              <a:rPr lang="en-US" sz="2400" dirty="0" smtClean="0"/>
              <a:t>Increased mucosal permeability</a:t>
            </a:r>
          </a:p>
          <a:p>
            <a:pPr marL="285750" indent="-285750">
              <a:buFont typeface="Arial" panose="020B0604020202020204" pitchFamily="34" charset="0"/>
              <a:buChar char="•"/>
            </a:pPr>
            <a:r>
              <a:rPr lang="en-US" sz="2400" dirty="0" smtClean="0"/>
              <a:t>Increases effects of potential carcinogens</a:t>
            </a:r>
          </a:p>
          <a:p>
            <a:pPr marL="285750" indent="-285750">
              <a:buFont typeface="Arial" panose="020B0604020202020204" pitchFamily="34" charset="0"/>
              <a:buChar char="•"/>
            </a:pPr>
            <a:r>
              <a:rPr lang="en-US" sz="2400" dirty="0" smtClean="0"/>
              <a:t>Solubilizing tobacco</a:t>
            </a:r>
          </a:p>
          <a:p>
            <a:pPr marL="285750" indent="-285750">
              <a:buFont typeface="Arial" panose="020B0604020202020204" pitchFamily="34" charset="0"/>
              <a:buChar char="•"/>
            </a:pPr>
            <a:r>
              <a:rPr lang="en-US" sz="2400" dirty="0" smtClean="0"/>
              <a:t>Nutritional deficiency</a:t>
            </a:r>
            <a:endParaRPr lang="en-US" sz="2400" dirty="0"/>
          </a:p>
        </p:txBody>
      </p:sp>
    </p:spTree>
    <p:extLst>
      <p:ext uri="{BB962C8B-B14F-4D97-AF65-F5344CB8AC3E}">
        <p14:creationId xmlns:p14="http://schemas.microsoft.com/office/powerpoint/2010/main" val="21420539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52400"/>
            <a:ext cx="8534400" cy="6400800"/>
          </a:xfrm>
        </p:spPr>
        <p:txBody>
          <a:bodyPr>
            <a:normAutofit/>
          </a:bodyPr>
          <a:lstStyle/>
          <a:p>
            <a:pPr eaLnBrk="1" hangingPunct="1">
              <a:buFontTx/>
              <a:buNone/>
            </a:pPr>
            <a:r>
              <a:rPr lang="en-US" dirty="0" smtClean="0">
                <a:solidFill>
                  <a:srgbClr val="FF0066"/>
                </a:solidFill>
              </a:rPr>
              <a:t>Environmental factors:</a:t>
            </a:r>
          </a:p>
          <a:p>
            <a:pPr algn="just" eaLnBrk="1" hangingPunct="1">
              <a:lnSpc>
                <a:spcPct val="120000"/>
              </a:lnSpc>
            </a:pPr>
            <a:r>
              <a:rPr lang="en-US" dirty="0" smtClean="0">
                <a:solidFill>
                  <a:srgbClr val="0070C0"/>
                </a:solidFill>
              </a:rPr>
              <a:t>Air pollution </a:t>
            </a:r>
            <a:r>
              <a:rPr lang="en-US" dirty="0" smtClean="0"/>
              <a:t>has resulted in inclusion of certain harmful chemical substances into the atmosphere.</a:t>
            </a:r>
          </a:p>
          <a:p>
            <a:pPr algn="just" eaLnBrk="1" hangingPunct="1">
              <a:lnSpc>
                <a:spcPct val="120000"/>
              </a:lnSpc>
            </a:pPr>
            <a:r>
              <a:rPr lang="en-US" dirty="0" err="1" smtClean="0"/>
              <a:t>Eg</a:t>
            </a:r>
            <a:r>
              <a:rPr lang="en-US" dirty="0" smtClean="0"/>
              <a:t>  </a:t>
            </a:r>
            <a:r>
              <a:rPr lang="en-US" dirty="0" err="1" smtClean="0"/>
              <a:t>Acrylonitrite</a:t>
            </a:r>
            <a:r>
              <a:rPr lang="en-US" dirty="0" smtClean="0"/>
              <a:t>, </a:t>
            </a:r>
            <a:r>
              <a:rPr lang="en-US" dirty="0" err="1" smtClean="0"/>
              <a:t>Alkylsulphates</a:t>
            </a:r>
            <a:r>
              <a:rPr lang="en-US" dirty="0" smtClean="0"/>
              <a:t>, Aromatic amines etc.</a:t>
            </a:r>
          </a:p>
          <a:p>
            <a:pPr algn="just" eaLnBrk="1" hangingPunct="1">
              <a:lnSpc>
                <a:spcPct val="120000"/>
              </a:lnSpc>
            </a:pPr>
            <a:r>
              <a:rPr lang="en-US" dirty="0" smtClean="0"/>
              <a:t>The prevalence of oral cancer may be directly associated with a high degree of </a:t>
            </a:r>
            <a:r>
              <a:rPr lang="en-US" dirty="0" smtClean="0">
                <a:solidFill>
                  <a:srgbClr val="0070C0"/>
                </a:solidFill>
              </a:rPr>
              <a:t>industrialization.</a:t>
            </a:r>
          </a:p>
          <a:p>
            <a:pPr algn="just">
              <a:lnSpc>
                <a:spcPct val="110000"/>
              </a:lnSpc>
            </a:pPr>
            <a:r>
              <a:rPr lang="en-US" dirty="0"/>
              <a:t>Exhaust fumes containing </a:t>
            </a:r>
            <a:r>
              <a:rPr lang="en-US" dirty="0" err="1"/>
              <a:t>Benzopyrine</a:t>
            </a:r>
            <a:r>
              <a:rPr lang="en-US" dirty="0"/>
              <a:t> and other polycyclic hydrocarbons in the atmosphere can cause cancer</a:t>
            </a:r>
            <a:r>
              <a:rPr lang="en-US" dirty="0" smtClean="0"/>
              <a:t>.</a:t>
            </a:r>
            <a:endParaRPr lang="en-US" dirty="0"/>
          </a:p>
          <a:p>
            <a:pPr algn="just">
              <a:lnSpc>
                <a:spcPct val="110000"/>
              </a:lnSpc>
            </a:pPr>
            <a:r>
              <a:rPr lang="en-US" dirty="0"/>
              <a:t>Uranium miners, radiologists, workers in the nuclear </a:t>
            </a:r>
            <a:r>
              <a:rPr lang="en-US" dirty="0" smtClean="0"/>
              <a:t>plants are </a:t>
            </a:r>
            <a:r>
              <a:rPr lang="en-US" dirty="0"/>
              <a:t>more prone for cancerous changes in the body. </a:t>
            </a:r>
            <a:endParaRPr lang="en-US" dirty="0" smtClean="0">
              <a:solidFill>
                <a:srgbClr val="0070C0"/>
              </a:solidFill>
            </a:endParaRPr>
          </a:p>
          <a:p>
            <a:pPr marL="0" indent="0" algn="r">
              <a:lnSpc>
                <a:spcPct val="110000"/>
              </a:lnSpc>
              <a:buNone/>
            </a:pPr>
            <a:r>
              <a:rPr lang="en-US" sz="2000" dirty="0" smtClean="0">
                <a:solidFill>
                  <a:srgbClr val="FF0000"/>
                </a:solidFill>
              </a:rPr>
              <a:t>Huebner WW et al. Epidemiology1992;3(4</a:t>
            </a:r>
            <a:r>
              <a:rPr lang="en-US" sz="2000" dirty="0">
                <a:solidFill>
                  <a:srgbClr val="FF0000"/>
                </a:solidFill>
              </a:rPr>
              <a:t>):300-9.</a:t>
            </a:r>
          </a:p>
          <a:p>
            <a:pPr marL="0" indent="0" algn="r">
              <a:lnSpc>
                <a:spcPct val="120000"/>
              </a:lnSpc>
              <a:buNone/>
            </a:pPr>
            <a:r>
              <a:rPr lang="en-US" sz="1800" dirty="0" err="1">
                <a:solidFill>
                  <a:srgbClr val="FF0000"/>
                </a:solidFill>
              </a:rPr>
              <a:t>Schildt</a:t>
            </a:r>
            <a:r>
              <a:rPr lang="en-US" sz="1800" dirty="0">
                <a:solidFill>
                  <a:srgbClr val="FF0000"/>
                </a:solidFill>
              </a:rPr>
              <a:t> EB </a:t>
            </a:r>
            <a:r>
              <a:rPr lang="en-US" sz="1800" dirty="0" smtClean="0">
                <a:solidFill>
                  <a:srgbClr val="FF0000"/>
                </a:solidFill>
              </a:rPr>
              <a:t>et al. </a:t>
            </a:r>
            <a:r>
              <a:rPr lang="en-US" sz="2000" dirty="0" err="1" smtClean="0">
                <a:solidFill>
                  <a:srgbClr val="FF0000"/>
                </a:solidFill>
              </a:rPr>
              <a:t>Oncol</a:t>
            </a:r>
            <a:r>
              <a:rPr lang="en-US" sz="2000" dirty="0" smtClean="0">
                <a:solidFill>
                  <a:srgbClr val="FF0000"/>
                </a:solidFill>
              </a:rPr>
              <a:t> Rep1999;6(2</a:t>
            </a:r>
            <a:r>
              <a:rPr lang="en-US" sz="2000" dirty="0">
                <a:solidFill>
                  <a:srgbClr val="FF0000"/>
                </a:solidFill>
              </a:rPr>
              <a:t>):317-20.</a:t>
            </a:r>
            <a:endParaRPr lang="en-US" sz="2000" dirty="0" smtClean="0">
              <a:solidFill>
                <a:srgbClr val="FF0000"/>
              </a:solidFill>
            </a:endParaRPr>
          </a:p>
          <a:p>
            <a:endParaRPr lang="en-US" sz="2400"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54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043055"/>
            <a:ext cx="2971800" cy="1676400"/>
          </a:xfrm>
          <a:prstGeom prst="rect">
            <a:avLst/>
          </a:prstGeom>
        </p:spPr>
      </p:pic>
    </p:spTree>
    <p:extLst>
      <p:ext uri="{BB962C8B-B14F-4D97-AF65-F5344CB8AC3E}">
        <p14:creationId xmlns:p14="http://schemas.microsoft.com/office/powerpoint/2010/main" val="14310210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PREVENTION</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D1CE0A52-1589-4040-8EF6-13F5FFB81667}" type="slidenum">
              <a:rPr lang="en-US" smtClean="0"/>
              <a:pPr/>
              <a:t>55</a:t>
            </a:fld>
            <a:endParaRPr lang="en-US"/>
          </a:p>
        </p:txBody>
      </p:sp>
      <p:sp>
        <p:nvSpPr>
          <p:cNvPr id="4" name="Content Placeholder 3"/>
          <p:cNvSpPr>
            <a:spLocks noGrp="1"/>
          </p:cNvSpPr>
          <p:nvPr>
            <p:ph sz="quarter" idx="1"/>
          </p:nvPr>
        </p:nvSpPr>
        <p:spPr>
          <a:xfrm>
            <a:off x="838200" y="1981200"/>
            <a:ext cx="7772400" cy="4572000"/>
          </a:xfrm>
        </p:spPr>
        <p:txBody>
          <a:bodyPr/>
          <a:lstStyle/>
          <a:p>
            <a:pPr marL="0" indent="0">
              <a:lnSpc>
                <a:spcPct val="150000"/>
              </a:lnSpc>
              <a:buNone/>
            </a:pPr>
            <a:r>
              <a:rPr lang="en-US" dirty="0" smtClean="0">
                <a:solidFill>
                  <a:srgbClr val="FF0000"/>
                </a:solidFill>
              </a:rPr>
              <a:t>Global initiatives in the prevention of oral cancer:</a:t>
            </a:r>
          </a:p>
          <a:p>
            <a:pPr>
              <a:lnSpc>
                <a:spcPct val="150000"/>
              </a:lnSpc>
            </a:pPr>
            <a:r>
              <a:rPr lang="en-US" dirty="0" smtClean="0"/>
              <a:t>The CRETE Declaration on Oral Cancer Prevention 2005</a:t>
            </a:r>
          </a:p>
          <a:p>
            <a:pPr>
              <a:lnSpc>
                <a:spcPct val="150000"/>
              </a:lnSpc>
            </a:pPr>
            <a:r>
              <a:rPr lang="en-US" dirty="0" smtClean="0"/>
              <a:t>WHO Framework Convention on Tobacco Control (FCTC)</a:t>
            </a:r>
          </a:p>
          <a:p>
            <a:pPr>
              <a:lnSpc>
                <a:spcPct val="150000"/>
              </a:lnSpc>
            </a:pPr>
            <a:r>
              <a:rPr lang="en-US" dirty="0" smtClean="0"/>
              <a:t>Bloomberg Initiative to reduce Tobacco use</a:t>
            </a:r>
            <a:endParaRPr lang="en-US" dirty="0"/>
          </a:p>
        </p:txBody>
      </p:sp>
      <p:sp>
        <p:nvSpPr>
          <p:cNvPr id="5" name="Round Diagonal Corner Rectangle 4"/>
          <p:cNvSpPr/>
          <p:nvPr/>
        </p:nvSpPr>
        <p:spPr>
          <a:xfrm>
            <a:off x="166255" y="1981200"/>
            <a:ext cx="8749145" cy="2819400"/>
          </a:xfrm>
          <a:prstGeom prst="round2Diag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61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sz="quarter" idx="4294967295"/>
          </p:nvPr>
        </p:nvSpPr>
        <p:spPr>
          <a:xfrm>
            <a:off x="457200" y="2667000"/>
            <a:ext cx="3886200" cy="3700272"/>
          </a:xfrm>
          <a:prstGeom prst="rect">
            <a:avLst/>
          </a:prstGeom>
        </p:spPr>
        <p:txBody>
          <a:bodyPr/>
          <a:lstStyle/>
          <a:p>
            <a:pPr>
              <a:lnSpc>
                <a:spcPct val="80000"/>
              </a:lnSpc>
            </a:pPr>
            <a:r>
              <a:rPr lang="en-US" sz="2400" dirty="0"/>
              <a:t>Mass media Symposia/ seminars</a:t>
            </a:r>
          </a:p>
          <a:p>
            <a:pPr>
              <a:lnSpc>
                <a:spcPct val="80000"/>
              </a:lnSpc>
            </a:pPr>
            <a:r>
              <a:rPr lang="en-US" sz="2400" dirty="0"/>
              <a:t>Group discussion </a:t>
            </a:r>
          </a:p>
          <a:p>
            <a:pPr>
              <a:lnSpc>
                <a:spcPct val="80000"/>
              </a:lnSpc>
            </a:pPr>
            <a:r>
              <a:rPr lang="en-US" sz="2400" dirty="0"/>
              <a:t>Individual </a:t>
            </a:r>
            <a:r>
              <a:rPr lang="en-US" sz="2400" dirty="0" smtClean="0"/>
              <a:t>counselling </a:t>
            </a:r>
            <a:endParaRPr lang="en-US" sz="2400" dirty="0"/>
          </a:p>
          <a:p>
            <a:pPr>
              <a:lnSpc>
                <a:spcPct val="80000"/>
              </a:lnSpc>
            </a:pPr>
            <a:r>
              <a:rPr lang="en-US" sz="2400" dirty="0"/>
              <a:t>Peer group pressures and diversions</a:t>
            </a:r>
          </a:p>
          <a:p>
            <a:pPr>
              <a:lnSpc>
                <a:spcPct val="80000"/>
              </a:lnSpc>
            </a:pPr>
            <a:r>
              <a:rPr lang="en-US" sz="2400" dirty="0"/>
              <a:t>Add in school curriculum and motivate </a:t>
            </a:r>
            <a:r>
              <a:rPr lang="en-US" sz="2400" dirty="0" smtClean="0"/>
              <a:t>teachers</a:t>
            </a:r>
          </a:p>
        </p:txBody>
      </p:sp>
      <p:sp>
        <p:nvSpPr>
          <p:cNvPr id="22532" name="Rectangle 4"/>
          <p:cNvSpPr>
            <a:spLocks noGrp="1" noChangeArrowheads="1"/>
          </p:cNvSpPr>
          <p:nvPr>
            <p:ph sz="quarter" idx="4294967295"/>
          </p:nvPr>
        </p:nvSpPr>
        <p:spPr>
          <a:xfrm>
            <a:off x="4648200" y="2657856"/>
            <a:ext cx="3886200" cy="3590544"/>
          </a:xfrm>
          <a:prstGeom prst="rect">
            <a:avLst/>
          </a:prstGeom>
        </p:spPr>
        <p:txBody>
          <a:bodyPr/>
          <a:lstStyle/>
          <a:p>
            <a:pPr>
              <a:lnSpc>
                <a:spcPct val="90000"/>
              </a:lnSpc>
            </a:pPr>
            <a:r>
              <a:rPr lang="en-US" sz="2400" dirty="0"/>
              <a:t>Change life styles</a:t>
            </a:r>
          </a:p>
          <a:p>
            <a:pPr>
              <a:lnSpc>
                <a:spcPct val="90000"/>
              </a:lnSpc>
            </a:pPr>
            <a:r>
              <a:rPr lang="en-US" sz="2400" dirty="0"/>
              <a:t>Improve oral hygiene</a:t>
            </a:r>
          </a:p>
          <a:p>
            <a:pPr>
              <a:lnSpc>
                <a:spcPct val="90000"/>
              </a:lnSpc>
            </a:pPr>
            <a:r>
              <a:rPr lang="en-US" sz="2400" dirty="0"/>
              <a:t>Reduce sunlight exposure </a:t>
            </a:r>
          </a:p>
          <a:p>
            <a:pPr>
              <a:lnSpc>
                <a:spcPct val="90000"/>
              </a:lnSpc>
            </a:pPr>
            <a:r>
              <a:rPr lang="en-US" sz="2400" dirty="0"/>
              <a:t>H</a:t>
            </a:r>
            <a:r>
              <a:rPr lang="en-US" sz="2400" dirty="0" smtClean="0"/>
              <a:t>igh </a:t>
            </a:r>
            <a:r>
              <a:rPr lang="en-US" sz="2400" dirty="0"/>
              <a:t>fruits/ vegetables </a:t>
            </a:r>
          </a:p>
          <a:p>
            <a:pPr>
              <a:lnSpc>
                <a:spcPct val="90000"/>
              </a:lnSpc>
            </a:pPr>
            <a:endParaRPr lang="en-US" sz="2400" u="sng" dirty="0">
              <a:solidFill>
                <a:srgbClr val="FFFF00"/>
              </a:solidFill>
            </a:endParaRPr>
          </a:p>
          <a:p>
            <a:pPr marL="339725" indent="-339725">
              <a:lnSpc>
                <a:spcPct val="90000"/>
              </a:lnSpc>
              <a:buFontTx/>
              <a:buBlip>
                <a:blip r:embed="rId2"/>
              </a:buBlip>
            </a:pPr>
            <a:endParaRPr lang="en-US" sz="2400" dirty="0">
              <a:solidFill>
                <a:srgbClr val="FFFF00"/>
              </a:solidFill>
            </a:endParaRPr>
          </a:p>
        </p:txBody>
      </p:sp>
      <p:sp>
        <p:nvSpPr>
          <p:cNvPr id="22533" name="Text Box 5"/>
          <p:cNvSpPr txBox="1">
            <a:spLocks noChangeArrowheads="1"/>
          </p:cNvSpPr>
          <p:nvPr/>
        </p:nvSpPr>
        <p:spPr bwMode="auto">
          <a:xfrm>
            <a:off x="457200" y="256032"/>
            <a:ext cx="8305800" cy="1631216"/>
          </a:xfrm>
          <a:prstGeom prst="rect">
            <a:avLst/>
          </a:prstGeom>
          <a:noFill/>
          <a:ln w="12700" cap="sq">
            <a:noFill/>
            <a:miter lim="800000"/>
            <a:headEnd type="none" w="sm" len="sm"/>
            <a:tailEnd type="none" w="sm" len="sm"/>
          </a:ln>
          <a:effectLst/>
        </p:spPr>
        <p:txBody>
          <a:bodyPr wrap="square">
            <a:spAutoFit/>
          </a:bodyPr>
          <a:lstStyle/>
          <a:p>
            <a:pPr marL="468313" indent="-468313" algn="ctr"/>
            <a:r>
              <a:rPr lang="en-US" sz="2800" dirty="0">
                <a:solidFill>
                  <a:srgbClr val="FF0000"/>
                </a:solidFill>
                <a:latin typeface="Tahoma" pitchFamily="34" charset="0"/>
              </a:rPr>
              <a:t>Primary Prevention</a:t>
            </a:r>
          </a:p>
          <a:p>
            <a:pPr marL="468313" indent="-468313" algn="just">
              <a:buFontTx/>
              <a:buBlip>
                <a:blip r:embed="rId3"/>
              </a:buBlip>
            </a:pPr>
            <a:endParaRPr lang="en-US" sz="2400" dirty="0" smtClean="0"/>
          </a:p>
          <a:p>
            <a:pPr marL="468313" indent="-468313" algn="just">
              <a:buFontTx/>
              <a:buBlip>
                <a:blip r:embed="rId3"/>
              </a:buBlip>
            </a:pPr>
            <a:r>
              <a:rPr lang="en-US" sz="2400" dirty="0" smtClean="0"/>
              <a:t>Eliminate </a:t>
            </a:r>
            <a:r>
              <a:rPr lang="en-US" sz="2400" dirty="0"/>
              <a:t>habits of smoking, chewing tobacco, </a:t>
            </a:r>
            <a:r>
              <a:rPr lang="en-US" sz="2400" dirty="0" smtClean="0"/>
              <a:t>betel quid</a:t>
            </a:r>
            <a:r>
              <a:rPr lang="en-US" sz="2400" dirty="0"/>
              <a:t>, </a:t>
            </a:r>
            <a:r>
              <a:rPr lang="en-US" sz="2400" dirty="0" err="1"/>
              <a:t>khaini</a:t>
            </a:r>
            <a:r>
              <a:rPr lang="en-US" sz="2400" dirty="0"/>
              <a:t>, reverse smoking and alcohol</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56</a:t>
            </a:fld>
            <a:endParaRPr lang="en-US"/>
          </a:p>
        </p:txBody>
      </p:sp>
    </p:spTree>
    <p:extLst>
      <p:ext uri="{BB962C8B-B14F-4D97-AF65-F5344CB8AC3E}">
        <p14:creationId xmlns:p14="http://schemas.microsoft.com/office/powerpoint/2010/main" val="1485800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dissolve">
                                      <p:cBhvr>
                                        <p:cTn id="7" dur="500"/>
                                        <p:tgtEl>
                                          <p:spTgt spid="2253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533">
                                            <p:txEl>
                                              <p:pRg st="2" end="2"/>
                                            </p:txEl>
                                          </p:spTgt>
                                        </p:tgtEl>
                                        <p:attrNameLst>
                                          <p:attrName>style.visibility</p:attrName>
                                        </p:attrNameLst>
                                      </p:cBhvr>
                                      <p:to>
                                        <p:strVal val="visible"/>
                                      </p:to>
                                    </p:set>
                                    <p:animEffect transition="in" filter="dissolve">
                                      <p:cBhvr>
                                        <p:cTn id="11" dur="500"/>
                                        <p:tgtEl>
                                          <p:spTgt spid="22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133600" y="457200"/>
            <a:ext cx="7086600" cy="914400"/>
          </a:xfrm>
        </p:spPr>
        <p:txBody>
          <a:bodyPr/>
          <a:lstStyle/>
          <a:p>
            <a:pPr algn="ctr"/>
            <a:r>
              <a:rPr lang="en-US" sz="2800" b="1" dirty="0" smtClean="0">
                <a:solidFill>
                  <a:srgbClr val="FF0000"/>
                </a:solidFill>
                <a:latin typeface="+mn-lt"/>
              </a:rPr>
              <a:t>Secondary prevention</a:t>
            </a:r>
            <a:endParaRPr lang="en-US" sz="2800" b="1" dirty="0">
              <a:solidFill>
                <a:srgbClr val="FF0000"/>
              </a:solidFill>
              <a:latin typeface="+mn-lt"/>
            </a:endParaRPr>
          </a:p>
        </p:txBody>
      </p:sp>
      <p:sp>
        <p:nvSpPr>
          <p:cNvPr id="24579" name="Rectangle 3"/>
          <p:cNvSpPr>
            <a:spLocks noGrp="1" noChangeArrowheads="1"/>
          </p:cNvSpPr>
          <p:nvPr>
            <p:ph sz="quarter" idx="4294967295"/>
          </p:nvPr>
        </p:nvSpPr>
        <p:spPr>
          <a:xfrm>
            <a:off x="685800" y="1981200"/>
            <a:ext cx="3886200" cy="4419600"/>
          </a:xfrm>
          <a:prstGeom prst="rect">
            <a:avLst/>
          </a:prstGeom>
        </p:spPr>
        <p:txBody>
          <a:bodyPr/>
          <a:lstStyle/>
          <a:p>
            <a:r>
              <a:rPr lang="en-US" sz="2400" dirty="0"/>
              <a:t>Mass </a:t>
            </a:r>
            <a:r>
              <a:rPr lang="en-US" sz="2400" dirty="0" smtClean="0"/>
              <a:t>surveys</a:t>
            </a:r>
            <a:r>
              <a:rPr lang="en-US" sz="2400" dirty="0"/>
              <a:t>.</a:t>
            </a:r>
          </a:p>
          <a:p>
            <a:r>
              <a:rPr lang="en-US" sz="2400" dirty="0"/>
              <a:t>Periodic medical examination.</a:t>
            </a:r>
          </a:p>
          <a:p>
            <a:r>
              <a:rPr lang="en-US" sz="2400" dirty="0"/>
              <a:t>Maintenance of dental health </a:t>
            </a:r>
            <a:r>
              <a:rPr lang="en-US" sz="2400" dirty="0" smtClean="0"/>
              <a:t>care.</a:t>
            </a:r>
            <a:endParaRPr lang="en-US" sz="2400" dirty="0"/>
          </a:p>
          <a:p>
            <a:r>
              <a:rPr lang="en-US" sz="2400" dirty="0"/>
              <a:t>Early detection, biopsy and treatment.</a:t>
            </a:r>
          </a:p>
        </p:txBody>
      </p:sp>
      <p:sp>
        <p:nvSpPr>
          <p:cNvPr id="24580" name="Rectangle 4"/>
          <p:cNvSpPr>
            <a:spLocks noGrp="1" noChangeArrowheads="1"/>
          </p:cNvSpPr>
          <p:nvPr>
            <p:ph sz="quarter" idx="4294967295"/>
          </p:nvPr>
        </p:nvSpPr>
        <p:spPr>
          <a:xfrm>
            <a:off x="4495800" y="1981200"/>
            <a:ext cx="4114800" cy="4419600"/>
          </a:xfrm>
          <a:prstGeom prst="rect">
            <a:avLst/>
          </a:prstGeom>
        </p:spPr>
        <p:txBody>
          <a:bodyPr/>
          <a:lstStyle/>
          <a:p>
            <a:r>
              <a:rPr lang="en-US" sz="2400" dirty="0"/>
              <a:t>Proper follow-up after surgery/ radiotherapy</a:t>
            </a:r>
          </a:p>
          <a:p>
            <a:r>
              <a:rPr lang="en-US" sz="2400" dirty="0"/>
              <a:t>Discretion in use of </a:t>
            </a:r>
            <a:r>
              <a:rPr lang="en-US" sz="2400" dirty="0" smtClean="0"/>
              <a:t>diagnostic/therapeutic </a:t>
            </a:r>
            <a:r>
              <a:rPr lang="en-US" sz="2400" dirty="0"/>
              <a:t>X-ray </a:t>
            </a:r>
            <a:r>
              <a:rPr lang="en-US" sz="2400" dirty="0" smtClean="0"/>
              <a:t>/ </a:t>
            </a:r>
            <a:r>
              <a:rPr lang="en-US" sz="2400" dirty="0"/>
              <a:t>radiation</a:t>
            </a:r>
            <a:r>
              <a:rPr lang="en-US" sz="2400" dirty="0" smtClean="0"/>
              <a:t>.</a:t>
            </a:r>
            <a:endParaRPr lang="en-US" sz="2400" dirty="0"/>
          </a:p>
        </p:txBody>
      </p:sp>
      <p:pic>
        <p:nvPicPr>
          <p:cNvPr id="24581" name="Picture 5" descr="bd06525_"/>
          <p:cNvPicPr>
            <a:picLocks noChangeAspect="1" noChangeArrowheads="1"/>
          </p:cNvPicPr>
          <p:nvPr/>
        </p:nvPicPr>
        <p:blipFill>
          <a:blip r:embed="rId2"/>
          <a:srcRect/>
          <a:stretch>
            <a:fillRect/>
          </a:stretch>
        </p:blipFill>
        <p:spPr bwMode="auto">
          <a:xfrm>
            <a:off x="7010400" y="4800600"/>
            <a:ext cx="1816100" cy="1725613"/>
          </a:xfrm>
          <a:prstGeom prst="rect">
            <a:avLst/>
          </a:prstGeom>
          <a:noFill/>
        </p:spPr>
      </p:pic>
      <p:pic>
        <p:nvPicPr>
          <p:cNvPr id="24583" name="Picture 7" descr="hm00113_"/>
          <p:cNvPicPr>
            <a:picLocks noChangeAspect="1" noChangeArrowheads="1"/>
          </p:cNvPicPr>
          <p:nvPr/>
        </p:nvPicPr>
        <p:blipFill>
          <a:blip r:embed="rId3"/>
          <a:srcRect/>
          <a:stretch>
            <a:fillRect/>
          </a:stretch>
        </p:blipFill>
        <p:spPr bwMode="auto">
          <a:xfrm>
            <a:off x="685800" y="609600"/>
            <a:ext cx="1600200" cy="1239838"/>
          </a:xfrm>
          <a:prstGeom prst="rect">
            <a:avLst/>
          </a:prstGeom>
          <a:noFill/>
        </p:spPr>
      </p:pic>
      <p:sp>
        <p:nvSpPr>
          <p:cNvPr id="2" name="Slide Number Placeholder 1"/>
          <p:cNvSpPr>
            <a:spLocks noGrp="1"/>
          </p:cNvSpPr>
          <p:nvPr>
            <p:ph type="sldNum" sz="quarter" idx="12"/>
          </p:nvPr>
        </p:nvSpPr>
        <p:spPr/>
        <p:txBody>
          <a:bodyPr/>
          <a:lstStyle/>
          <a:p>
            <a:fld id="{D1CE0A52-1589-4040-8EF6-13F5FFB81667}" type="slidenum">
              <a:rPr lang="en-US" smtClean="0"/>
              <a:pPr/>
              <a:t>57</a:t>
            </a:fld>
            <a:endParaRPr lang="en-US"/>
          </a:p>
        </p:txBody>
      </p:sp>
    </p:spTree>
    <p:extLst>
      <p:ext uri="{BB962C8B-B14F-4D97-AF65-F5344CB8AC3E}">
        <p14:creationId xmlns:p14="http://schemas.microsoft.com/office/powerpoint/2010/main" val="428176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500" fill="hold"/>
                                        <p:tgtEl>
                                          <p:spTgt spid="24583"/>
                                        </p:tgtEl>
                                        <p:attrNameLst>
                                          <p:attrName>ppt_x</p:attrName>
                                        </p:attrNameLst>
                                      </p:cBhvr>
                                      <p:tavLst>
                                        <p:tav tm="0">
                                          <p:val>
                                            <p:strVal val="0-#ppt_w/2"/>
                                          </p:val>
                                        </p:tav>
                                        <p:tav tm="100000">
                                          <p:val>
                                            <p:strVal val="#ppt_x"/>
                                          </p:val>
                                        </p:tav>
                                      </p:tavLst>
                                    </p:anim>
                                    <p:anim calcmode="lin" valueType="num">
                                      <p:cBhvr additive="base">
                                        <p:cTn id="8" dur="500" fill="hold"/>
                                        <p:tgtEl>
                                          <p:spTgt spid="245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nodeType="after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box(out)">
                                      <p:cBhvr>
                                        <p:cTn id="12"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solidFill>
                  <a:srgbClr val="FF0000"/>
                </a:solidFill>
              </a:rPr>
              <a:t>                      Tertiary prevention</a:t>
            </a:r>
            <a:endParaRPr lang="en-US" sz="3200" b="1" dirty="0">
              <a:solidFill>
                <a:srgbClr val="FF0000"/>
              </a:solidFill>
            </a:endParaRPr>
          </a:p>
        </p:txBody>
      </p:sp>
      <p:sp>
        <p:nvSpPr>
          <p:cNvPr id="3" name="Content Placeholder 2"/>
          <p:cNvSpPr>
            <a:spLocks noGrp="1"/>
          </p:cNvSpPr>
          <p:nvPr>
            <p:ph sz="quarter" idx="4294967295"/>
          </p:nvPr>
        </p:nvSpPr>
        <p:spPr>
          <a:xfrm>
            <a:off x="912495" y="2438400"/>
            <a:ext cx="3566160" cy="3745992"/>
          </a:xfrm>
          <a:prstGeom prst="rect">
            <a:avLst/>
          </a:prstGeom>
        </p:spPr>
        <p:txBody>
          <a:bodyPr/>
          <a:lstStyle/>
          <a:p>
            <a:r>
              <a:rPr lang="en-US" sz="2400" dirty="0" smtClean="0"/>
              <a:t>Utilization of dental services</a:t>
            </a:r>
          </a:p>
          <a:p>
            <a:r>
              <a:rPr lang="en-US" sz="2400" dirty="0" smtClean="0"/>
              <a:t>Provision of dental services</a:t>
            </a:r>
            <a:endParaRPr lang="en-US" sz="2400" dirty="0"/>
          </a:p>
        </p:txBody>
      </p:sp>
      <p:sp>
        <p:nvSpPr>
          <p:cNvPr id="4" name="Content Placeholder 3"/>
          <p:cNvSpPr>
            <a:spLocks noGrp="1"/>
          </p:cNvSpPr>
          <p:nvPr>
            <p:ph sz="quarter" idx="4294967295"/>
          </p:nvPr>
        </p:nvSpPr>
        <p:spPr>
          <a:xfrm>
            <a:off x="4681728" y="2514600"/>
            <a:ext cx="3566160" cy="3824287"/>
          </a:xfrm>
          <a:prstGeom prst="rect">
            <a:avLst/>
          </a:prstGeom>
        </p:spPr>
        <p:txBody>
          <a:bodyPr/>
          <a:lstStyle/>
          <a:p>
            <a:r>
              <a:rPr lang="en-US" sz="2400" dirty="0" smtClean="0"/>
              <a:t>Chemotherapy</a:t>
            </a:r>
          </a:p>
          <a:p>
            <a:r>
              <a:rPr lang="en-US" sz="2400" dirty="0" smtClean="0"/>
              <a:t>Radiotherapy</a:t>
            </a:r>
          </a:p>
          <a:p>
            <a:r>
              <a:rPr lang="en-US" sz="2400" dirty="0" smtClean="0"/>
              <a:t>Surgery</a:t>
            </a:r>
          </a:p>
          <a:p>
            <a:r>
              <a:rPr lang="en-US" sz="2400" dirty="0" smtClean="0"/>
              <a:t>Plastic surgery</a:t>
            </a:r>
          </a:p>
          <a:p>
            <a:r>
              <a:rPr lang="en-US" sz="2400" dirty="0" smtClean="0"/>
              <a:t>Speech therapy</a:t>
            </a:r>
          </a:p>
          <a:p>
            <a:endParaRPr lang="en-US" sz="2400"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58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114800"/>
            <a:ext cx="2495550" cy="1838325"/>
          </a:xfrm>
          <a:prstGeom prst="rect">
            <a:avLst/>
          </a:prstGeom>
        </p:spPr>
      </p:pic>
    </p:spTree>
    <p:extLst>
      <p:ext uri="{BB962C8B-B14F-4D97-AF65-F5344CB8AC3E}">
        <p14:creationId xmlns:p14="http://schemas.microsoft.com/office/powerpoint/2010/main" val="42031548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 y="304800"/>
            <a:ext cx="8686800" cy="990600"/>
          </a:xfrm>
        </p:spPr>
        <p:txBody>
          <a:bodyPr/>
          <a:lstStyle/>
          <a:p>
            <a:pPr algn="ctr"/>
            <a:r>
              <a:rPr lang="en-US" sz="2000" dirty="0">
                <a:solidFill>
                  <a:srgbClr val="FF0000"/>
                </a:solidFill>
              </a:rPr>
              <a:t>    </a:t>
            </a:r>
            <a:r>
              <a:rPr lang="en-US" sz="3200" b="1" dirty="0">
                <a:solidFill>
                  <a:srgbClr val="FF0000"/>
                </a:solidFill>
              </a:rPr>
              <a:t>PREVENTION AND CONTROL</a:t>
            </a:r>
          </a:p>
        </p:txBody>
      </p:sp>
      <p:sp>
        <p:nvSpPr>
          <p:cNvPr id="112643" name="Rectangle 3"/>
          <p:cNvSpPr>
            <a:spLocks noGrp="1" noChangeArrowheads="1"/>
          </p:cNvSpPr>
          <p:nvPr>
            <p:ph idx="1"/>
          </p:nvPr>
        </p:nvSpPr>
        <p:spPr>
          <a:xfrm>
            <a:off x="762000" y="1889760"/>
            <a:ext cx="7772400" cy="4968240"/>
          </a:xfrm>
        </p:spPr>
        <p:txBody>
          <a:bodyPr/>
          <a:lstStyle/>
          <a:p>
            <a:pPr algn="ctr"/>
            <a:r>
              <a:rPr lang="en-US" b="1" dirty="0">
                <a:solidFill>
                  <a:srgbClr val="C00000"/>
                </a:solidFill>
              </a:rPr>
              <a:t>Approaches to Public </a:t>
            </a:r>
            <a:r>
              <a:rPr lang="en-US" b="1" dirty="0" smtClean="0">
                <a:solidFill>
                  <a:srgbClr val="C00000"/>
                </a:solidFill>
              </a:rPr>
              <a:t>Health</a:t>
            </a:r>
            <a:r>
              <a:rPr lang="en-US" b="1" dirty="0">
                <a:solidFill>
                  <a:srgbClr val="C00000"/>
                </a:solidFill>
              </a:rPr>
              <a:t>:</a:t>
            </a:r>
          </a:p>
          <a:p>
            <a:pPr algn="ctr">
              <a:buFontTx/>
              <a:buNone/>
            </a:pPr>
            <a:r>
              <a:rPr lang="en-US" dirty="0"/>
              <a:t>       </a:t>
            </a:r>
            <a:r>
              <a:rPr lang="en-US" dirty="0" smtClean="0"/>
              <a:t>1. </a:t>
            </a:r>
            <a:r>
              <a:rPr lang="en-US" dirty="0"/>
              <a:t>Regulatory Approach.</a:t>
            </a:r>
          </a:p>
          <a:p>
            <a:pPr algn="ctr">
              <a:buFontTx/>
              <a:buNone/>
            </a:pPr>
            <a:r>
              <a:rPr lang="en-US" dirty="0"/>
              <a:t>       2. Service Approach.</a:t>
            </a:r>
          </a:p>
          <a:p>
            <a:pPr algn="ctr">
              <a:buFontTx/>
              <a:buNone/>
            </a:pPr>
            <a:r>
              <a:rPr lang="en-US" dirty="0"/>
              <a:t>       3. Educational Approach.</a:t>
            </a:r>
          </a:p>
        </p:txBody>
      </p:sp>
      <p:sp>
        <p:nvSpPr>
          <p:cNvPr id="2" name="Slide Number Placeholder 1"/>
          <p:cNvSpPr>
            <a:spLocks noGrp="1"/>
          </p:cNvSpPr>
          <p:nvPr>
            <p:ph type="sldNum" sz="quarter" idx="12"/>
          </p:nvPr>
        </p:nvSpPr>
        <p:spPr/>
        <p:txBody>
          <a:bodyPr/>
          <a:lstStyle/>
          <a:p>
            <a:fld id="{D1CE0A52-1589-4040-8EF6-13F5FFB81667}" type="slidenum">
              <a:rPr lang="en-US" smtClean="0"/>
              <a:pPr/>
              <a:t>59</a:t>
            </a:fld>
            <a:endParaRPr lang="en-US"/>
          </a:p>
        </p:txBody>
      </p:sp>
      <p:sp>
        <p:nvSpPr>
          <p:cNvPr id="5" name="Round Diagonal Corner Rectangle 4"/>
          <p:cNvSpPr/>
          <p:nvPr/>
        </p:nvSpPr>
        <p:spPr>
          <a:xfrm>
            <a:off x="1905000" y="1752600"/>
            <a:ext cx="5486400" cy="2362200"/>
          </a:xfrm>
          <a:prstGeom prst="round2Diag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22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CE0A52-1589-4040-8EF6-13F5FFB81667}" type="slidenum">
              <a:rPr lang="en-US" smtClean="0"/>
              <a:pPr/>
              <a:t>6</a:t>
            </a:fld>
            <a:endParaRPr lang="en-US"/>
          </a:p>
        </p:txBody>
      </p:sp>
      <p:sp>
        <p:nvSpPr>
          <p:cNvPr id="4" name="Content Placeholder 3"/>
          <p:cNvSpPr>
            <a:spLocks noGrp="1"/>
          </p:cNvSpPr>
          <p:nvPr>
            <p:ph sz="quarter" idx="1"/>
          </p:nvPr>
        </p:nvSpPr>
        <p:spPr>
          <a:xfrm>
            <a:off x="381000" y="381000"/>
            <a:ext cx="8534400" cy="6096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Rectangle 4"/>
          <p:cNvSpPr/>
          <p:nvPr/>
        </p:nvSpPr>
        <p:spPr>
          <a:xfrm>
            <a:off x="381000" y="381000"/>
            <a:ext cx="8305800" cy="1905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dirty="0" smtClean="0"/>
              <a:t>ORAL CANCER: </a:t>
            </a:r>
          </a:p>
          <a:p>
            <a:pPr marL="342900" indent="-342900" algn="just">
              <a:lnSpc>
                <a:spcPct val="150000"/>
              </a:lnSpc>
              <a:buFont typeface="Arial" panose="020B0604020202020204" pitchFamily="34" charset="0"/>
              <a:buChar char="•"/>
            </a:pPr>
            <a:r>
              <a:rPr lang="en-US" sz="2400" dirty="0" smtClean="0"/>
              <a:t>Used to describe any malignancy that arises from oral tissues.</a:t>
            </a:r>
            <a:endParaRPr lang="en-US" sz="2400" dirty="0"/>
          </a:p>
        </p:txBody>
      </p:sp>
      <p:sp>
        <p:nvSpPr>
          <p:cNvPr id="6" name="Rectangle 5"/>
          <p:cNvSpPr/>
          <p:nvPr/>
        </p:nvSpPr>
        <p:spPr>
          <a:xfrm>
            <a:off x="374073" y="2971800"/>
            <a:ext cx="8305800" cy="2514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t>ORAL PRECANCER</a:t>
            </a:r>
            <a:r>
              <a:rPr lang="en-US" sz="2400" dirty="0" smtClean="0"/>
              <a:t>:</a:t>
            </a:r>
          </a:p>
          <a:p>
            <a:pPr algn="just">
              <a:lnSpc>
                <a:spcPct val="150000"/>
              </a:lnSpc>
            </a:pPr>
            <a:r>
              <a:rPr lang="en-US" sz="2400" dirty="0" smtClean="0"/>
              <a:t>Intermediate clinical state with increased cancer risk, which can be recognized and treated, obviously with a much better prognosis than a full blown malignancy.</a:t>
            </a:r>
            <a:endParaRPr lang="en-US" sz="2400" dirty="0"/>
          </a:p>
        </p:txBody>
      </p:sp>
    </p:spTree>
    <p:extLst>
      <p:ext uri="{BB962C8B-B14F-4D97-AF65-F5344CB8AC3E}">
        <p14:creationId xmlns:p14="http://schemas.microsoft.com/office/powerpoint/2010/main" val="235503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228600"/>
            <a:ext cx="7772400" cy="609600"/>
          </a:xfrm>
        </p:spPr>
        <p:txBody>
          <a:bodyPr/>
          <a:lstStyle/>
          <a:p>
            <a:r>
              <a:rPr lang="en-US" sz="2800" dirty="0">
                <a:solidFill>
                  <a:srgbClr val="FF0000"/>
                </a:solidFill>
              </a:rPr>
              <a:t>1. Regulatory </a:t>
            </a:r>
            <a:r>
              <a:rPr lang="en-US" sz="2800" dirty="0" smtClean="0">
                <a:solidFill>
                  <a:srgbClr val="FF0000"/>
                </a:solidFill>
              </a:rPr>
              <a:t>Approach</a:t>
            </a:r>
            <a:endParaRPr lang="en-US" sz="2800" dirty="0">
              <a:solidFill>
                <a:srgbClr val="FFFF00"/>
              </a:solidFill>
            </a:endParaRPr>
          </a:p>
        </p:txBody>
      </p:sp>
      <p:sp>
        <p:nvSpPr>
          <p:cNvPr id="113667" name="Rectangle 3"/>
          <p:cNvSpPr>
            <a:spLocks noGrp="1" noChangeArrowheads="1"/>
          </p:cNvSpPr>
          <p:nvPr>
            <p:ph idx="1"/>
          </p:nvPr>
        </p:nvSpPr>
        <p:spPr>
          <a:xfrm>
            <a:off x="533400" y="1371600"/>
            <a:ext cx="8001000" cy="4953000"/>
          </a:xfrm>
        </p:spPr>
        <p:txBody>
          <a:bodyPr/>
          <a:lstStyle/>
          <a:p>
            <a:pPr algn="just">
              <a:lnSpc>
                <a:spcPct val="150000"/>
              </a:lnSpc>
            </a:pPr>
            <a:r>
              <a:rPr lang="en-US" dirty="0"/>
              <a:t>1590- First governmental edict </a:t>
            </a:r>
            <a:r>
              <a:rPr lang="en-US" dirty="0" smtClean="0"/>
              <a:t>against tobacco </a:t>
            </a:r>
            <a:r>
              <a:rPr lang="en-US" dirty="0"/>
              <a:t>was derived in  </a:t>
            </a:r>
            <a:r>
              <a:rPr lang="en-US" dirty="0" smtClean="0"/>
              <a:t>Japan.</a:t>
            </a:r>
          </a:p>
          <a:p>
            <a:pPr algn="just">
              <a:lnSpc>
                <a:spcPct val="150000"/>
              </a:lnSpc>
            </a:pPr>
            <a:r>
              <a:rPr lang="en-US" dirty="0" smtClean="0"/>
              <a:t>1604- </a:t>
            </a:r>
            <a:r>
              <a:rPr lang="en-US" dirty="0"/>
              <a:t>King James of England increased tax </a:t>
            </a:r>
            <a:r>
              <a:rPr lang="en-US" dirty="0" smtClean="0"/>
              <a:t>on </a:t>
            </a:r>
            <a:r>
              <a:rPr lang="en-US" dirty="0"/>
              <a:t>tobacco by 400% .</a:t>
            </a:r>
          </a:p>
          <a:p>
            <a:pPr algn="just">
              <a:lnSpc>
                <a:spcPct val="150000"/>
              </a:lnSpc>
            </a:pPr>
            <a:r>
              <a:rPr lang="en-US" dirty="0"/>
              <a:t> 1975- In </a:t>
            </a:r>
            <a:r>
              <a:rPr lang="en-US" dirty="0" smtClean="0"/>
              <a:t>India, </a:t>
            </a:r>
            <a:r>
              <a:rPr lang="en-US" dirty="0">
                <a:solidFill>
                  <a:srgbClr val="FF0000"/>
                </a:solidFill>
              </a:rPr>
              <a:t>Cigarette Act 1975 </a:t>
            </a:r>
            <a:r>
              <a:rPr lang="en-US" dirty="0"/>
              <a:t>made </a:t>
            </a:r>
            <a:r>
              <a:rPr lang="en-US" dirty="0" smtClean="0"/>
              <a:t>it necessary </a:t>
            </a:r>
            <a:r>
              <a:rPr lang="en-US" dirty="0"/>
              <a:t>to print warnings </a:t>
            </a:r>
            <a:r>
              <a:rPr lang="en-US" dirty="0" smtClean="0"/>
              <a:t>on cigarette </a:t>
            </a:r>
            <a:r>
              <a:rPr lang="en-US" dirty="0"/>
              <a:t>packets.</a:t>
            </a:r>
          </a:p>
        </p:txBody>
      </p:sp>
      <p:sp>
        <p:nvSpPr>
          <p:cNvPr id="2" name="Slide Number Placeholder 1"/>
          <p:cNvSpPr>
            <a:spLocks noGrp="1"/>
          </p:cNvSpPr>
          <p:nvPr>
            <p:ph type="sldNum" sz="quarter" idx="12"/>
          </p:nvPr>
        </p:nvSpPr>
        <p:spPr/>
        <p:txBody>
          <a:bodyPr/>
          <a:lstStyle/>
          <a:p>
            <a:fld id="{D1CE0A52-1589-4040-8EF6-13F5FFB81667}" type="slidenum">
              <a:rPr lang="en-US" smtClean="0"/>
              <a:pPr/>
              <a:t>60</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4724400"/>
            <a:ext cx="3962400" cy="1852676"/>
          </a:xfrm>
          <a:prstGeom prst="rect">
            <a:avLst/>
          </a:prstGeom>
        </p:spPr>
      </p:pic>
    </p:spTree>
    <p:extLst>
      <p:ext uri="{BB962C8B-B14F-4D97-AF65-F5344CB8AC3E}">
        <p14:creationId xmlns:p14="http://schemas.microsoft.com/office/powerpoint/2010/main" val="9772753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231392"/>
            <a:ext cx="7772400" cy="4559808"/>
          </a:xfrm>
        </p:spPr>
        <p:txBody>
          <a:bodyPr/>
          <a:lstStyle/>
          <a:p>
            <a:pPr algn="ctr">
              <a:lnSpc>
                <a:spcPct val="90000"/>
              </a:lnSpc>
              <a:buFontTx/>
              <a:buNone/>
            </a:pPr>
            <a:endParaRPr lang="en-US" sz="2800" b="1" dirty="0">
              <a:solidFill>
                <a:schemeClr val="hlink"/>
              </a:solidFill>
            </a:endParaRPr>
          </a:p>
          <a:p>
            <a:pPr algn="just">
              <a:lnSpc>
                <a:spcPct val="150000"/>
              </a:lnSpc>
            </a:pPr>
            <a:r>
              <a:rPr lang="en-US" dirty="0"/>
              <a:t>Ban tobacco and alcohol use </a:t>
            </a:r>
          </a:p>
          <a:p>
            <a:pPr algn="just">
              <a:lnSpc>
                <a:spcPct val="150000"/>
              </a:lnSpc>
            </a:pPr>
            <a:r>
              <a:rPr lang="en-US" dirty="0"/>
              <a:t>Ensure adequate legislation </a:t>
            </a:r>
          </a:p>
          <a:p>
            <a:pPr algn="just">
              <a:lnSpc>
                <a:spcPct val="150000"/>
              </a:lnSpc>
            </a:pPr>
            <a:r>
              <a:rPr lang="en-US" dirty="0"/>
              <a:t>Ensure warnings on products sold </a:t>
            </a:r>
          </a:p>
          <a:p>
            <a:pPr algn="just">
              <a:lnSpc>
                <a:spcPct val="150000"/>
              </a:lnSpc>
            </a:pPr>
            <a:r>
              <a:rPr lang="en-US" dirty="0"/>
              <a:t>Increase cost </a:t>
            </a:r>
          </a:p>
          <a:p>
            <a:pPr algn="just">
              <a:lnSpc>
                <a:spcPct val="150000"/>
              </a:lnSpc>
            </a:pPr>
            <a:r>
              <a:rPr lang="en-US" dirty="0"/>
              <a:t>Avoid glorification of products through advertisements.</a:t>
            </a:r>
          </a:p>
          <a:p>
            <a:pPr>
              <a:lnSpc>
                <a:spcPct val="150000"/>
              </a:lnSpc>
              <a:buFontTx/>
              <a:buNone/>
            </a:pPr>
            <a:r>
              <a:rPr lang="en-US" dirty="0">
                <a:solidFill>
                  <a:srgbClr val="FFFF00"/>
                </a:solidFill>
              </a:rPr>
              <a:t>	</a:t>
            </a:r>
          </a:p>
        </p:txBody>
      </p:sp>
      <p:pic>
        <p:nvPicPr>
          <p:cNvPr id="23556" name="Picture 4" descr="j0300840"/>
          <p:cNvPicPr>
            <a:picLocks noChangeAspect="1" noChangeArrowheads="1"/>
          </p:cNvPicPr>
          <p:nvPr/>
        </p:nvPicPr>
        <p:blipFill>
          <a:blip r:embed="rId2"/>
          <a:srcRect/>
          <a:stretch>
            <a:fillRect/>
          </a:stretch>
        </p:blipFill>
        <p:spPr bwMode="auto">
          <a:xfrm>
            <a:off x="7086600" y="1295400"/>
            <a:ext cx="1676400" cy="1371600"/>
          </a:xfrm>
          <a:prstGeom prst="rect">
            <a:avLst/>
          </a:prstGeom>
          <a:noFill/>
        </p:spPr>
      </p:pic>
      <p:sp>
        <p:nvSpPr>
          <p:cNvPr id="23557" name="Text Box 5"/>
          <p:cNvSpPr txBox="1">
            <a:spLocks noChangeArrowheads="1"/>
          </p:cNvSpPr>
          <p:nvPr/>
        </p:nvSpPr>
        <p:spPr bwMode="auto">
          <a:xfrm>
            <a:off x="609600" y="685800"/>
            <a:ext cx="7848600" cy="476250"/>
          </a:xfrm>
          <a:prstGeom prst="rect">
            <a:avLst/>
          </a:prstGeom>
          <a:noFill/>
          <a:ln w="9525">
            <a:noFill/>
            <a:miter lim="800000"/>
            <a:headEnd type="none" w="sm" len="sm"/>
            <a:tailEnd type="none" w="sm" len="sm"/>
          </a:ln>
          <a:effectLst/>
        </p:spPr>
        <p:txBody>
          <a:bodyPr>
            <a:spAutoFit/>
          </a:bodyPr>
          <a:lstStyle/>
          <a:p>
            <a:pPr>
              <a:lnSpc>
                <a:spcPct val="90000"/>
              </a:lnSpc>
              <a:spcBef>
                <a:spcPct val="20000"/>
              </a:spcBef>
              <a:buClr>
                <a:schemeClr val="accent1"/>
              </a:buClr>
            </a:pPr>
            <a:r>
              <a:rPr lang="en-US" sz="2800" dirty="0">
                <a:solidFill>
                  <a:srgbClr val="FF0000"/>
                </a:solidFill>
                <a:latin typeface="+mj-lt"/>
              </a:rPr>
              <a:t>REGULATORY/ LEGISLATIVE MEASURES</a:t>
            </a:r>
          </a:p>
        </p:txBody>
      </p:sp>
      <p:sp>
        <p:nvSpPr>
          <p:cNvPr id="2" name="Slide Number Placeholder 1"/>
          <p:cNvSpPr>
            <a:spLocks noGrp="1"/>
          </p:cNvSpPr>
          <p:nvPr>
            <p:ph type="sldNum" sz="quarter" idx="12"/>
          </p:nvPr>
        </p:nvSpPr>
        <p:spPr/>
        <p:txBody>
          <a:bodyPr/>
          <a:lstStyle/>
          <a:p>
            <a:fld id="{D1CE0A52-1589-4040-8EF6-13F5FFB81667}" type="slidenum">
              <a:rPr lang="en-US" smtClean="0"/>
              <a:pPr/>
              <a:t>61</a:t>
            </a:fld>
            <a:endParaRPr lang="en-US"/>
          </a:p>
        </p:txBody>
      </p:sp>
    </p:spTree>
    <p:extLst>
      <p:ext uri="{BB962C8B-B14F-4D97-AF65-F5344CB8AC3E}">
        <p14:creationId xmlns:p14="http://schemas.microsoft.com/office/powerpoint/2010/main" val="2247421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checkerboard(across)">
                                      <p:cBhvr>
                                        <p:cTn id="7" dur="500"/>
                                        <p:tgtEl>
                                          <p:spTgt spid="2355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dissolve">
                                      <p:cBhvr>
                                        <p:cTn id="11"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304800"/>
            <a:ext cx="7772400" cy="533400"/>
          </a:xfrm>
        </p:spPr>
        <p:txBody>
          <a:bodyPr>
            <a:normAutofit fontScale="90000"/>
          </a:bodyPr>
          <a:lstStyle/>
          <a:p>
            <a:r>
              <a:rPr lang="en-US" sz="2800" dirty="0">
                <a:solidFill>
                  <a:srgbClr val="FF0000"/>
                </a:solidFill>
              </a:rPr>
              <a:t>2. Service Approach</a:t>
            </a:r>
          </a:p>
        </p:txBody>
      </p:sp>
      <p:sp>
        <p:nvSpPr>
          <p:cNvPr id="114691" name="Rectangle 3"/>
          <p:cNvSpPr>
            <a:spLocks noGrp="1" noChangeArrowheads="1"/>
          </p:cNvSpPr>
          <p:nvPr>
            <p:ph idx="1"/>
          </p:nvPr>
        </p:nvSpPr>
        <p:spPr>
          <a:xfrm>
            <a:off x="533400" y="990600"/>
            <a:ext cx="8382000" cy="5181600"/>
          </a:xfrm>
        </p:spPr>
        <p:txBody>
          <a:bodyPr/>
          <a:lstStyle/>
          <a:p>
            <a:pPr algn="just"/>
            <a:r>
              <a:rPr lang="en-US" dirty="0"/>
              <a:t>Services provided by the </a:t>
            </a:r>
            <a:r>
              <a:rPr lang="en-US" dirty="0" smtClean="0"/>
              <a:t>professionals</a:t>
            </a:r>
            <a:r>
              <a:rPr lang="en-US" dirty="0"/>
              <a:t> </a:t>
            </a:r>
            <a:r>
              <a:rPr lang="en-US" dirty="0" smtClean="0"/>
              <a:t>– Screening.</a:t>
            </a:r>
          </a:p>
          <a:p>
            <a:pPr algn="just"/>
            <a:r>
              <a:rPr lang="en-US" dirty="0" smtClean="0"/>
              <a:t>In </a:t>
            </a:r>
            <a:r>
              <a:rPr lang="en-US" dirty="0"/>
              <a:t>order to be suitable for </a:t>
            </a:r>
            <a:r>
              <a:rPr lang="en-US" dirty="0" smtClean="0"/>
              <a:t>screening, </a:t>
            </a:r>
            <a:r>
              <a:rPr lang="en-US" dirty="0"/>
              <a:t>certain criteria have to be met</a:t>
            </a:r>
          </a:p>
          <a:p>
            <a:pPr algn="just">
              <a:buFontTx/>
              <a:buNone/>
            </a:pPr>
            <a:r>
              <a:rPr lang="en-US" dirty="0"/>
              <a:t>      * Disease is </a:t>
            </a:r>
            <a:r>
              <a:rPr lang="en-US" dirty="0" smtClean="0"/>
              <a:t>serious, </a:t>
            </a:r>
            <a:r>
              <a:rPr lang="en-US" dirty="0"/>
              <a:t>yet treatable in early </a:t>
            </a:r>
            <a:r>
              <a:rPr lang="en-US" dirty="0" smtClean="0"/>
              <a:t>stages</a:t>
            </a:r>
            <a:r>
              <a:rPr lang="en-US" dirty="0"/>
              <a:t>.</a:t>
            </a:r>
          </a:p>
          <a:p>
            <a:pPr algn="just">
              <a:buFontTx/>
              <a:buNone/>
            </a:pPr>
            <a:r>
              <a:rPr lang="en-US" dirty="0"/>
              <a:t>      * Facilities for diagnosis and treatment </a:t>
            </a:r>
            <a:r>
              <a:rPr lang="en-US" dirty="0" smtClean="0"/>
              <a:t>exists</a:t>
            </a:r>
            <a:r>
              <a:rPr lang="en-US" dirty="0"/>
              <a:t>.</a:t>
            </a:r>
          </a:p>
          <a:p>
            <a:pPr algn="just">
              <a:buFontTx/>
              <a:buNone/>
            </a:pPr>
            <a:r>
              <a:rPr lang="en-US" dirty="0"/>
              <a:t>      * Natural history of disease is known.</a:t>
            </a:r>
          </a:p>
          <a:p>
            <a:pPr algn="just">
              <a:buFontTx/>
              <a:buNone/>
            </a:pPr>
            <a:r>
              <a:rPr lang="en-US" dirty="0"/>
              <a:t>      * Screening tool is inexpensive and safe</a:t>
            </a:r>
            <a:r>
              <a:rPr lang="en-US" dirty="0" smtClean="0"/>
              <a:t>.</a:t>
            </a:r>
          </a:p>
          <a:p>
            <a:pPr algn="just"/>
            <a:r>
              <a:rPr lang="en-US" dirty="0" smtClean="0"/>
              <a:t>Dentists &amp; primary health care workers – satisfactory validity &amp; reliability.</a:t>
            </a:r>
          </a:p>
          <a:p>
            <a:pPr algn="just"/>
            <a:r>
              <a:rPr lang="en-US" dirty="0" smtClean="0"/>
              <a:t>A 3</a:t>
            </a:r>
            <a:r>
              <a:rPr lang="en-US" baseline="30000" dirty="0" smtClean="0"/>
              <a:t>rd</a:t>
            </a:r>
            <a:r>
              <a:rPr lang="en-US" dirty="0" smtClean="0"/>
              <a:t> of all cancers – first seen by the dentist.</a:t>
            </a:r>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62</a:t>
            </a:fld>
            <a:endParaRPr lang="en-US"/>
          </a:p>
        </p:txBody>
      </p:sp>
    </p:spTree>
    <p:extLst>
      <p:ext uri="{BB962C8B-B14F-4D97-AF65-F5344CB8AC3E}">
        <p14:creationId xmlns:p14="http://schemas.microsoft.com/office/powerpoint/2010/main" val="3998397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idx="1"/>
          </p:nvPr>
        </p:nvSpPr>
        <p:spPr>
          <a:xfrm>
            <a:off x="609600" y="390144"/>
            <a:ext cx="7772400" cy="4715256"/>
          </a:xfrm>
          <a:noFill/>
          <a:ln/>
        </p:spPr>
        <p:txBody>
          <a:bodyPr/>
          <a:lstStyle/>
          <a:p>
            <a:pPr>
              <a:buFontTx/>
              <a:buNone/>
            </a:pPr>
            <a:r>
              <a:rPr lang="en-US" dirty="0">
                <a:solidFill>
                  <a:srgbClr val="FFFF00"/>
                </a:solidFill>
              </a:rPr>
              <a:t> </a:t>
            </a:r>
            <a:r>
              <a:rPr lang="en-US" dirty="0" smtClean="0">
                <a:solidFill>
                  <a:srgbClr val="FF0000"/>
                </a:solidFill>
              </a:rPr>
              <a:t>3</a:t>
            </a:r>
            <a:r>
              <a:rPr lang="en-US" dirty="0">
                <a:solidFill>
                  <a:srgbClr val="FF0000"/>
                </a:solidFill>
              </a:rPr>
              <a:t>. Educational Approach</a:t>
            </a:r>
          </a:p>
          <a:p>
            <a:pPr>
              <a:buFontTx/>
              <a:buNone/>
            </a:pPr>
            <a:endParaRPr lang="en-US" dirty="0"/>
          </a:p>
          <a:p>
            <a:pPr algn="just">
              <a:lnSpc>
                <a:spcPct val="150000"/>
              </a:lnSpc>
            </a:pPr>
            <a:r>
              <a:rPr lang="en-US" dirty="0" smtClean="0"/>
              <a:t>Dentists have an important role in helping patients quit tobacco as they are in an ideal position to counsel the patients and follow up.</a:t>
            </a:r>
          </a:p>
          <a:p>
            <a:pPr algn="just">
              <a:lnSpc>
                <a:spcPct val="150000"/>
              </a:lnSpc>
            </a:pPr>
            <a:r>
              <a:rPr lang="en-US" dirty="0" smtClean="0"/>
              <a:t>Dentists must recognize that every interaction on tobacco use, however brief, can lead to a significant change in the patient’s attitude and </a:t>
            </a:r>
            <a:r>
              <a:rPr lang="en-US" dirty="0" err="1" smtClean="0"/>
              <a:t>behaviour</a:t>
            </a:r>
            <a:r>
              <a:rPr lang="en-US" dirty="0" smtClean="0"/>
              <a:t>.</a:t>
            </a:r>
            <a:endParaRPr lang="en-US" dirty="0"/>
          </a:p>
          <a:p>
            <a:endParaRPr lang="en-US"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63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618" y="4572000"/>
            <a:ext cx="2078182" cy="2029691"/>
          </a:xfrm>
          <a:prstGeom prst="rect">
            <a:avLst/>
          </a:prstGeom>
        </p:spPr>
      </p:pic>
    </p:spTree>
    <p:extLst>
      <p:ext uri="{BB962C8B-B14F-4D97-AF65-F5344CB8AC3E}">
        <p14:creationId xmlns:p14="http://schemas.microsoft.com/office/powerpoint/2010/main" val="1177031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Tobacco Cessation</a:t>
            </a:r>
            <a:endParaRPr lang="en-US" b="1" dirty="0">
              <a:solidFill>
                <a:srgbClr val="FF0000"/>
              </a:solidFill>
            </a:endParaRPr>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en-US" dirty="0" smtClean="0"/>
              <a:t>5A method:</a:t>
            </a:r>
          </a:p>
          <a:p>
            <a:pPr>
              <a:buFont typeface="Wingdings" panose="05000000000000000000" pitchFamily="2" charset="2"/>
              <a:buChar char="Ø"/>
            </a:pPr>
            <a:endParaRPr lang="en-US" dirty="0"/>
          </a:p>
        </p:txBody>
      </p:sp>
      <p:sp>
        <p:nvSpPr>
          <p:cNvPr id="4" name="Rectangle 5"/>
          <p:cNvSpPr>
            <a:spLocks noChangeArrowheads="1"/>
          </p:cNvSpPr>
          <p:nvPr/>
        </p:nvSpPr>
        <p:spPr bwMode="auto">
          <a:xfrm>
            <a:off x="1524000" y="2133600"/>
            <a:ext cx="3168650" cy="378565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lnSpc>
                <a:spcPct val="120000"/>
              </a:lnSpc>
            </a:pPr>
            <a:r>
              <a:rPr lang="en-GB" sz="4000" b="1" i="1" dirty="0">
                <a:solidFill>
                  <a:srgbClr val="92D050"/>
                </a:solidFill>
                <a:latin typeface="Batang" pitchFamily="18" charset="-127"/>
              </a:rPr>
              <a:t>A</a:t>
            </a:r>
            <a:r>
              <a:rPr lang="en-GB" sz="2800" b="1" i="1" dirty="0">
                <a:solidFill>
                  <a:srgbClr val="92D050"/>
                </a:solidFill>
                <a:latin typeface="Batang" pitchFamily="18" charset="-127"/>
              </a:rPr>
              <a:t>sk</a:t>
            </a:r>
          </a:p>
          <a:p>
            <a:pPr>
              <a:lnSpc>
                <a:spcPct val="120000"/>
              </a:lnSpc>
            </a:pPr>
            <a:r>
              <a:rPr lang="en-GB" sz="4000" b="1" i="1" dirty="0" smtClean="0">
                <a:solidFill>
                  <a:srgbClr val="92D050"/>
                </a:solidFill>
                <a:latin typeface="Batang" pitchFamily="18" charset="-127"/>
              </a:rPr>
              <a:t> A</a:t>
            </a:r>
            <a:r>
              <a:rPr lang="en-GB" sz="2800" b="1" i="1" dirty="0" smtClean="0">
                <a:solidFill>
                  <a:srgbClr val="92D050"/>
                </a:solidFill>
                <a:latin typeface="Batang" pitchFamily="18" charset="-127"/>
              </a:rPr>
              <a:t>dvise</a:t>
            </a:r>
          </a:p>
          <a:p>
            <a:pPr>
              <a:lnSpc>
                <a:spcPct val="120000"/>
              </a:lnSpc>
            </a:pPr>
            <a:r>
              <a:rPr lang="en-GB" sz="4000" b="1" i="1" dirty="0" smtClean="0">
                <a:solidFill>
                  <a:srgbClr val="92D050"/>
                </a:solidFill>
                <a:latin typeface="Batang" pitchFamily="18" charset="-127"/>
              </a:rPr>
              <a:t>  A</a:t>
            </a:r>
            <a:r>
              <a:rPr lang="en-GB" sz="2800" b="1" i="1" dirty="0" smtClean="0">
                <a:solidFill>
                  <a:srgbClr val="92D050"/>
                </a:solidFill>
                <a:latin typeface="Batang" pitchFamily="18" charset="-127"/>
              </a:rPr>
              <a:t>ssess</a:t>
            </a:r>
            <a:endParaRPr lang="en-GB" sz="2800" b="1" i="1" dirty="0">
              <a:solidFill>
                <a:srgbClr val="92D050"/>
              </a:solidFill>
              <a:latin typeface="Batang" pitchFamily="18" charset="-127"/>
            </a:endParaRPr>
          </a:p>
          <a:p>
            <a:pPr>
              <a:lnSpc>
                <a:spcPct val="120000"/>
              </a:lnSpc>
            </a:pPr>
            <a:r>
              <a:rPr lang="en-GB" sz="1200" b="1" i="1" dirty="0">
                <a:solidFill>
                  <a:srgbClr val="92D050"/>
                </a:solidFill>
                <a:latin typeface="Batang" pitchFamily="18" charset="-127"/>
              </a:rPr>
              <a:t> </a:t>
            </a:r>
            <a:r>
              <a:rPr lang="en-GB" sz="1200" b="1" i="1" dirty="0" smtClean="0">
                <a:solidFill>
                  <a:srgbClr val="92D050"/>
                </a:solidFill>
                <a:latin typeface="Batang" pitchFamily="18" charset="-127"/>
              </a:rPr>
              <a:t>        </a:t>
            </a:r>
            <a:r>
              <a:rPr lang="en-GB" sz="4000" b="1" i="1" dirty="0" smtClean="0">
                <a:solidFill>
                  <a:srgbClr val="92D050"/>
                </a:solidFill>
                <a:latin typeface="Batang" pitchFamily="18" charset="-127"/>
              </a:rPr>
              <a:t>A</a:t>
            </a:r>
            <a:r>
              <a:rPr lang="en-GB" sz="2800" b="1" i="1" dirty="0" smtClean="0">
                <a:solidFill>
                  <a:srgbClr val="92D050"/>
                </a:solidFill>
                <a:latin typeface="Batang" pitchFamily="18" charset="-127"/>
              </a:rPr>
              <a:t>ssist</a:t>
            </a:r>
            <a:endParaRPr lang="en-GB" sz="2800" b="1" i="1" dirty="0">
              <a:solidFill>
                <a:srgbClr val="92D050"/>
              </a:solidFill>
              <a:latin typeface="Batang" pitchFamily="18" charset="-127"/>
            </a:endParaRPr>
          </a:p>
          <a:p>
            <a:pPr>
              <a:lnSpc>
                <a:spcPct val="120000"/>
              </a:lnSpc>
            </a:pPr>
            <a:r>
              <a:rPr lang="en-GB" sz="1200" b="1" i="1" dirty="0">
                <a:solidFill>
                  <a:srgbClr val="92D050"/>
                </a:solidFill>
                <a:latin typeface="Batang" pitchFamily="18" charset="-127"/>
              </a:rPr>
              <a:t>     </a:t>
            </a:r>
            <a:r>
              <a:rPr lang="en-GB" sz="1200" b="1" i="1" dirty="0" smtClean="0">
                <a:solidFill>
                  <a:srgbClr val="92D050"/>
                </a:solidFill>
                <a:latin typeface="Batang" pitchFamily="18" charset="-127"/>
              </a:rPr>
              <a:t>      </a:t>
            </a:r>
            <a:r>
              <a:rPr lang="en-GB" sz="4000" b="1" i="1" dirty="0" smtClean="0">
                <a:solidFill>
                  <a:srgbClr val="92D050"/>
                </a:solidFill>
                <a:latin typeface="Batang" pitchFamily="18" charset="-127"/>
              </a:rPr>
              <a:t>A</a:t>
            </a:r>
            <a:r>
              <a:rPr lang="en-GB" sz="2800" b="1" i="1" dirty="0" smtClean="0">
                <a:solidFill>
                  <a:srgbClr val="92D050"/>
                </a:solidFill>
                <a:latin typeface="Batang" pitchFamily="18" charset="-127"/>
              </a:rPr>
              <a:t>rrange</a:t>
            </a:r>
            <a:endParaRPr lang="en-GB" sz="2800" b="1" i="1" dirty="0">
              <a:solidFill>
                <a:srgbClr val="92D050"/>
              </a:solidFill>
              <a:latin typeface="Batang" pitchFamily="18" charset="-127"/>
            </a:endParaRPr>
          </a:p>
        </p:txBody>
      </p:sp>
      <p:sp>
        <p:nvSpPr>
          <p:cNvPr id="5" name="Slide Number Placeholder 4"/>
          <p:cNvSpPr>
            <a:spLocks noGrp="1"/>
          </p:cNvSpPr>
          <p:nvPr>
            <p:ph type="sldNum" sz="quarter" idx="12"/>
          </p:nvPr>
        </p:nvSpPr>
        <p:spPr/>
        <p:txBody>
          <a:bodyPr/>
          <a:lstStyle/>
          <a:p>
            <a:fld id="{D1CE0A52-1589-4040-8EF6-13F5FFB81667}" type="slidenum">
              <a:rPr lang="en-US" smtClean="0"/>
              <a:pPr/>
              <a:t>64</a:t>
            </a:fld>
            <a:endParaRPr lang="en-US"/>
          </a:p>
        </p:txBody>
      </p:sp>
    </p:spTree>
    <p:extLst>
      <p:ext uri="{BB962C8B-B14F-4D97-AF65-F5344CB8AC3E}">
        <p14:creationId xmlns:p14="http://schemas.microsoft.com/office/powerpoint/2010/main" val="325163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772400" cy="1143000"/>
          </a:xfrm>
        </p:spPr>
        <p:txBody>
          <a:bodyPr>
            <a:normAutofit fontScale="90000"/>
          </a:bodyPr>
          <a:lstStyle/>
          <a:p>
            <a:r>
              <a:rPr lang="en-US" dirty="0" smtClean="0">
                <a:solidFill>
                  <a:srgbClr val="00B0F0"/>
                </a:solidFill>
                <a:latin typeface="AR BERKLEY" pitchFamily="2" charset="0"/>
              </a:rPr>
              <a:t/>
            </a:r>
            <a:br>
              <a:rPr lang="en-US" dirty="0" smtClean="0">
                <a:solidFill>
                  <a:srgbClr val="00B0F0"/>
                </a:solidFill>
                <a:latin typeface="AR BERKLEY" pitchFamily="2" charset="0"/>
              </a:rPr>
            </a:br>
            <a:r>
              <a:rPr lang="en-US" dirty="0">
                <a:solidFill>
                  <a:srgbClr val="00B0F0"/>
                </a:solidFill>
                <a:latin typeface="AR BERKLEY" pitchFamily="2" charset="0"/>
              </a:rPr>
              <a:t/>
            </a:r>
            <a:br>
              <a:rPr lang="en-US" dirty="0">
                <a:solidFill>
                  <a:srgbClr val="00B0F0"/>
                </a:solidFill>
                <a:latin typeface="AR BERKLEY" pitchFamily="2" charset="0"/>
              </a:rPr>
            </a:br>
            <a:r>
              <a:rPr lang="en-US" dirty="0" smtClean="0">
                <a:solidFill>
                  <a:srgbClr val="00B0F0"/>
                </a:solidFill>
                <a:latin typeface="AR BERKLEY" pitchFamily="2" charset="0"/>
              </a:rPr>
              <a:t/>
            </a:r>
            <a:br>
              <a:rPr lang="en-US" dirty="0" smtClean="0">
                <a:solidFill>
                  <a:srgbClr val="00B0F0"/>
                </a:solidFill>
                <a:latin typeface="AR BERKLEY" pitchFamily="2" charset="0"/>
              </a:rPr>
            </a:br>
            <a:r>
              <a:rPr lang="en-US" dirty="0">
                <a:solidFill>
                  <a:srgbClr val="00B0F0"/>
                </a:solidFill>
                <a:latin typeface="AR BERKLEY" pitchFamily="2" charset="0"/>
              </a:rPr>
              <a:t/>
            </a:r>
            <a:br>
              <a:rPr lang="en-US" dirty="0">
                <a:solidFill>
                  <a:srgbClr val="00B0F0"/>
                </a:solidFill>
                <a:latin typeface="AR BERKLEY" pitchFamily="2" charset="0"/>
              </a:rPr>
            </a:br>
            <a:r>
              <a:rPr lang="en-US" dirty="0" smtClean="0">
                <a:solidFill>
                  <a:srgbClr val="00B0F0"/>
                </a:solidFill>
                <a:latin typeface="AR BERKLEY" pitchFamily="2" charset="0"/>
              </a:rPr>
              <a:t/>
            </a:r>
            <a:br>
              <a:rPr lang="en-US" dirty="0" smtClean="0">
                <a:solidFill>
                  <a:srgbClr val="00B0F0"/>
                </a:solidFill>
                <a:latin typeface="AR BERKLEY" pitchFamily="2" charset="0"/>
              </a:rPr>
            </a:br>
            <a:r>
              <a:rPr lang="en-US" dirty="0">
                <a:solidFill>
                  <a:srgbClr val="00B0F0"/>
                </a:solidFill>
                <a:latin typeface="AR BERKLEY" pitchFamily="2" charset="0"/>
              </a:rPr>
              <a:t/>
            </a:r>
            <a:br>
              <a:rPr lang="en-US" dirty="0">
                <a:solidFill>
                  <a:srgbClr val="00B0F0"/>
                </a:solidFill>
                <a:latin typeface="AR BERKLEY" pitchFamily="2" charset="0"/>
              </a:rPr>
            </a:br>
            <a:r>
              <a:rPr lang="en-US" dirty="0" smtClean="0">
                <a:solidFill>
                  <a:srgbClr val="00B0F0"/>
                </a:solidFill>
                <a:latin typeface="AR BERKLEY" pitchFamily="2" charset="0"/>
              </a:rPr>
              <a:t>The </a:t>
            </a:r>
            <a:r>
              <a:rPr lang="en-US" dirty="0">
                <a:solidFill>
                  <a:srgbClr val="00B0F0"/>
                </a:solidFill>
                <a:latin typeface="AR BERKLEY" pitchFamily="2" charset="0"/>
              </a:rPr>
              <a:t>5 R’s of Motivational Intervention for patients unwilling to Quit :</a:t>
            </a:r>
            <a:br>
              <a:rPr lang="en-US" dirty="0">
                <a:solidFill>
                  <a:srgbClr val="00B0F0"/>
                </a:solidFill>
                <a:latin typeface="AR BERKLEY" pitchFamily="2" charset="0"/>
              </a:rPr>
            </a:br>
            <a:endParaRPr lang="en-US" dirty="0"/>
          </a:p>
        </p:txBody>
      </p:sp>
      <p:sp>
        <p:nvSpPr>
          <p:cNvPr id="3" name="Content Placeholder 2"/>
          <p:cNvSpPr>
            <a:spLocks noGrp="1"/>
          </p:cNvSpPr>
          <p:nvPr>
            <p:ph sz="quarter" idx="1"/>
          </p:nvPr>
        </p:nvSpPr>
        <p:spPr>
          <a:xfrm>
            <a:off x="381000" y="1849582"/>
            <a:ext cx="8534400" cy="5029200"/>
          </a:xfrm>
        </p:spPr>
        <p:txBody>
          <a:bodyPr/>
          <a:lstStyle/>
          <a:p>
            <a:r>
              <a:rPr lang="en-US" dirty="0" smtClean="0"/>
              <a:t>Relevance of quitting</a:t>
            </a:r>
          </a:p>
          <a:p>
            <a:r>
              <a:rPr lang="en-US" dirty="0" smtClean="0"/>
              <a:t>Risks of continuous tobacco usage</a:t>
            </a:r>
          </a:p>
          <a:p>
            <a:r>
              <a:rPr lang="en-US" dirty="0" smtClean="0"/>
              <a:t>Rewards of quitting</a:t>
            </a:r>
          </a:p>
          <a:p>
            <a:r>
              <a:rPr lang="en-US" dirty="0" smtClean="0"/>
              <a:t>Roadblocks to quitting</a:t>
            </a:r>
          </a:p>
          <a:p>
            <a:r>
              <a:rPr lang="en-US" dirty="0" smtClean="0"/>
              <a:t>Repetition at each visit</a:t>
            </a:r>
            <a:endParaRPr lang="en-US" dirty="0"/>
          </a:p>
        </p:txBody>
      </p:sp>
      <p:sp>
        <p:nvSpPr>
          <p:cNvPr id="4" name="Slide Number Placeholder 3"/>
          <p:cNvSpPr>
            <a:spLocks noGrp="1"/>
          </p:cNvSpPr>
          <p:nvPr>
            <p:ph type="sldNum" sz="quarter" idx="12"/>
          </p:nvPr>
        </p:nvSpPr>
        <p:spPr/>
        <p:txBody>
          <a:bodyPr/>
          <a:lstStyle/>
          <a:p>
            <a:fld id="{D1CE0A52-1589-4040-8EF6-13F5FFB81667}" type="slidenum">
              <a:rPr lang="en-US" smtClean="0"/>
              <a:pPr/>
              <a:t>65</a:t>
            </a:fld>
            <a:endParaRPr lang="en-US"/>
          </a:p>
        </p:txBody>
      </p:sp>
    </p:spTree>
    <p:extLst>
      <p:ext uri="{BB962C8B-B14F-4D97-AF65-F5344CB8AC3E}">
        <p14:creationId xmlns:p14="http://schemas.microsoft.com/office/powerpoint/2010/main" val="20836515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CE0A52-1589-4040-8EF6-13F5FFB81667}" type="slidenum">
              <a:rPr lang="en-US" smtClean="0"/>
              <a:pPr/>
              <a:t>66</a:t>
            </a:fld>
            <a:endParaRPr lang="en-US"/>
          </a:p>
        </p:txBody>
      </p:sp>
      <p:sp>
        <p:nvSpPr>
          <p:cNvPr id="4" name="Content Placeholder 3"/>
          <p:cNvSpPr>
            <a:spLocks noGrp="1"/>
          </p:cNvSpPr>
          <p:nvPr>
            <p:ph sz="quarter" idx="1"/>
          </p:nvPr>
        </p:nvSpPr>
        <p:spPr/>
        <p:txBody>
          <a:bodyPr/>
          <a:lstStyle/>
          <a:p>
            <a:pPr marL="0" indent="0">
              <a:lnSpc>
                <a:spcPct val="150000"/>
              </a:lnSpc>
              <a:buNone/>
            </a:pPr>
            <a:r>
              <a:rPr lang="en-US" sz="2800" b="1" dirty="0" smtClean="0">
                <a:solidFill>
                  <a:srgbClr val="FF0000"/>
                </a:solidFill>
              </a:rPr>
              <a:t>Pharmacotherapy:  </a:t>
            </a:r>
          </a:p>
          <a:p>
            <a:pPr>
              <a:lnSpc>
                <a:spcPct val="150000"/>
              </a:lnSpc>
            </a:pPr>
            <a:r>
              <a:rPr lang="en-US" dirty="0" smtClean="0"/>
              <a:t>Nicotine Replacement Therapies</a:t>
            </a:r>
          </a:p>
          <a:p>
            <a:pPr>
              <a:lnSpc>
                <a:spcPct val="150000"/>
              </a:lnSpc>
            </a:pPr>
            <a:r>
              <a:rPr lang="en-US" dirty="0" smtClean="0"/>
              <a:t>Antidepressants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1" y="381000"/>
            <a:ext cx="3098799" cy="2063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1" y="3795764"/>
            <a:ext cx="3098800" cy="2062111"/>
          </a:xfrm>
          <a:prstGeom prst="rect">
            <a:avLst/>
          </a:prstGeom>
        </p:spPr>
      </p:pic>
    </p:spTree>
    <p:extLst>
      <p:ext uri="{BB962C8B-B14F-4D97-AF65-F5344CB8AC3E}">
        <p14:creationId xmlns:p14="http://schemas.microsoft.com/office/powerpoint/2010/main" val="32653882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5613" y="633984"/>
            <a:ext cx="8226425" cy="5492179"/>
          </a:xfrm>
        </p:spPr>
        <p:txBody>
          <a:bodyPr/>
          <a:lstStyle/>
          <a:p>
            <a:r>
              <a:rPr lang="en-US" dirty="0" smtClean="0">
                <a:solidFill>
                  <a:srgbClr val="FF0000"/>
                </a:solidFill>
              </a:rPr>
              <a:t>Important days to remember regarding oral cancer</a:t>
            </a:r>
          </a:p>
          <a:p>
            <a:endParaRPr lang="en-US" dirty="0" smtClean="0">
              <a:solidFill>
                <a:srgbClr val="FF0000"/>
              </a:solidFill>
            </a:endParaRPr>
          </a:p>
          <a:p>
            <a:pPr marL="457200" indent="-457200">
              <a:buFont typeface="+mj-lt"/>
              <a:buAutoNum type="alphaLcPeriod"/>
            </a:pPr>
            <a:r>
              <a:rPr lang="en-US" dirty="0" smtClean="0"/>
              <a:t>World Cancer Day - 4</a:t>
            </a:r>
            <a:r>
              <a:rPr lang="en-US" baseline="30000" dirty="0" smtClean="0"/>
              <a:t>th </a:t>
            </a:r>
            <a:r>
              <a:rPr lang="en-US" dirty="0" smtClean="0"/>
              <a:t>Feb </a:t>
            </a:r>
          </a:p>
          <a:p>
            <a:pPr marL="457200" indent="-457200">
              <a:buFont typeface="+mj-lt"/>
              <a:buAutoNum type="alphaLcPeriod"/>
            </a:pPr>
            <a:r>
              <a:rPr lang="en-US" dirty="0" smtClean="0"/>
              <a:t>World No Tobacco Day – 31</a:t>
            </a:r>
            <a:r>
              <a:rPr lang="en-US" baseline="30000" dirty="0" smtClean="0"/>
              <a:t>st</a:t>
            </a:r>
            <a:r>
              <a:rPr lang="en-US" dirty="0" smtClean="0"/>
              <a:t> May</a:t>
            </a:r>
          </a:p>
        </p:txBody>
      </p:sp>
      <p:pic>
        <p:nvPicPr>
          <p:cNvPr id="3" name="Picture 2" descr="http://beyondapples.org/wp-content/uploads/2009/05/world-no-tobacco-day.bmp"/>
          <p:cNvPicPr>
            <a:picLocks noChangeAspect="1" noChangeArrowheads="1"/>
          </p:cNvPicPr>
          <p:nvPr/>
        </p:nvPicPr>
        <p:blipFill>
          <a:blip r:embed="rId2" cstate="print"/>
          <a:srcRect/>
          <a:stretch>
            <a:fillRect/>
          </a:stretch>
        </p:blipFill>
        <p:spPr bwMode="auto">
          <a:xfrm>
            <a:off x="1371600" y="2971800"/>
            <a:ext cx="3657600" cy="3505200"/>
          </a:xfrm>
          <a:prstGeom prst="rect">
            <a:avLst/>
          </a:prstGeom>
          <a:noFill/>
        </p:spPr>
      </p:pic>
      <p:sp>
        <p:nvSpPr>
          <p:cNvPr id="2" name="Slide Number Placeholder 1"/>
          <p:cNvSpPr>
            <a:spLocks noGrp="1"/>
          </p:cNvSpPr>
          <p:nvPr>
            <p:ph type="sldNum" sz="quarter" idx="12"/>
          </p:nvPr>
        </p:nvSpPr>
        <p:spPr/>
        <p:txBody>
          <a:bodyPr/>
          <a:lstStyle/>
          <a:p>
            <a:fld id="{D1CE0A52-1589-4040-8EF6-13F5FFB81667}" type="slidenum">
              <a:rPr lang="en-US" smtClean="0"/>
              <a:pPr/>
              <a:t>67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422255"/>
            <a:ext cx="2447925" cy="2447925"/>
          </a:xfrm>
          <a:prstGeom prst="rect">
            <a:avLst/>
          </a:prstGeom>
        </p:spPr>
      </p:pic>
    </p:spTree>
    <p:extLst>
      <p:ext uri="{BB962C8B-B14F-4D97-AF65-F5344CB8AC3E}">
        <p14:creationId xmlns:p14="http://schemas.microsoft.com/office/powerpoint/2010/main" val="30989622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5613" y="274638"/>
            <a:ext cx="8226425" cy="444690"/>
          </a:xfrm>
        </p:spPr>
        <p:txBody>
          <a:bodyPr>
            <a:normAutofit fontScale="90000"/>
          </a:bodyPr>
          <a:lstStyle/>
          <a:p>
            <a:r>
              <a:rPr lang="en-US" sz="2800" b="1" dirty="0" smtClean="0">
                <a:solidFill>
                  <a:srgbClr val="FF0000"/>
                </a:solidFill>
              </a:rPr>
              <a:t>CONCLUSION</a:t>
            </a:r>
            <a:endParaRPr lang="en-US" sz="2800" b="1" dirty="0">
              <a:solidFill>
                <a:srgbClr val="FF0000"/>
              </a:solidFill>
            </a:endParaRPr>
          </a:p>
        </p:txBody>
      </p:sp>
      <p:sp>
        <p:nvSpPr>
          <p:cNvPr id="6" name="Content Placeholder 5"/>
          <p:cNvSpPr>
            <a:spLocks noGrp="1"/>
          </p:cNvSpPr>
          <p:nvPr>
            <p:ph idx="1"/>
          </p:nvPr>
        </p:nvSpPr>
        <p:spPr>
          <a:xfrm>
            <a:off x="487680" y="731520"/>
            <a:ext cx="8194358" cy="5900928"/>
          </a:xfrm>
        </p:spPr>
        <p:txBody>
          <a:bodyPr/>
          <a:lstStyle/>
          <a:p>
            <a:pPr algn="just" eaLnBrk="1" hangingPunct="1">
              <a:lnSpc>
                <a:spcPct val="110000"/>
              </a:lnSpc>
            </a:pPr>
            <a:r>
              <a:rPr lang="en-US" dirty="0" smtClean="0"/>
              <a:t>The suffering, disfigurement and death due to oral cancer are easily avoidable since the factors associate with the disease have been long identified.</a:t>
            </a:r>
          </a:p>
          <a:p>
            <a:pPr algn="just" eaLnBrk="1" hangingPunct="1">
              <a:lnSpc>
                <a:spcPct val="110000"/>
              </a:lnSpc>
            </a:pPr>
            <a:endParaRPr lang="en-US" dirty="0" smtClean="0"/>
          </a:p>
          <a:p>
            <a:pPr algn="just" eaLnBrk="1" hangingPunct="1">
              <a:lnSpc>
                <a:spcPct val="110000"/>
              </a:lnSpc>
            </a:pPr>
            <a:r>
              <a:rPr lang="en-US" dirty="0" smtClean="0"/>
              <a:t>This feature coupled with the finding that oral cancer is generally preceded by precancerous lesions provides an excellent opportunity for early detection and prevention.</a:t>
            </a:r>
          </a:p>
          <a:p>
            <a:pPr algn="just" eaLnBrk="1" hangingPunct="1">
              <a:lnSpc>
                <a:spcPct val="110000"/>
              </a:lnSpc>
            </a:pPr>
            <a:endParaRPr lang="en-US" dirty="0" smtClean="0"/>
          </a:p>
          <a:p>
            <a:pPr algn="just" eaLnBrk="1" hangingPunct="1">
              <a:lnSpc>
                <a:spcPct val="110000"/>
              </a:lnSpc>
            </a:pPr>
            <a:r>
              <a:rPr lang="en-US" dirty="0" smtClean="0"/>
              <a:t>In a diverse country like India, tobacco control strategies should be tailored to the prevalent habits, culture, and educational levels of specific population groups to successfully usher in a non-tobacco generation in  the near future. </a:t>
            </a:r>
          </a:p>
          <a:p>
            <a:pPr>
              <a:buNone/>
            </a:pPr>
            <a:endParaRPr lang="en-US" dirty="0">
              <a:solidFill>
                <a:srgbClr val="FFFF00"/>
              </a:solidFill>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68</a:t>
            </a:fld>
            <a:endParaRPr lang="en-US"/>
          </a:p>
        </p:txBody>
      </p:sp>
    </p:spTree>
    <p:extLst>
      <p:ext uri="{BB962C8B-B14F-4D97-AF65-F5344CB8AC3E}">
        <p14:creationId xmlns:p14="http://schemas.microsoft.com/office/powerpoint/2010/main" val="9456393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a:xfrm>
            <a:off x="685800" y="228600"/>
            <a:ext cx="7772400" cy="838200"/>
          </a:xfrm>
        </p:spPr>
        <p:txBody>
          <a:bodyPr/>
          <a:lstStyle/>
          <a:p>
            <a:pPr eaLnBrk="1" hangingPunct="1"/>
            <a:r>
              <a:rPr lang="en-US" dirty="0" smtClean="0">
                <a:solidFill>
                  <a:srgbClr val="FF0000"/>
                </a:solidFill>
              </a:rPr>
              <a:t>REFERENCES</a:t>
            </a:r>
          </a:p>
        </p:txBody>
      </p:sp>
      <p:sp>
        <p:nvSpPr>
          <p:cNvPr id="84997" name="Rectangle 3"/>
          <p:cNvSpPr>
            <a:spLocks noGrp="1" noChangeArrowheads="1"/>
          </p:cNvSpPr>
          <p:nvPr>
            <p:ph idx="1"/>
          </p:nvPr>
        </p:nvSpPr>
        <p:spPr>
          <a:xfrm>
            <a:off x="457200" y="1143000"/>
            <a:ext cx="8382000" cy="5715000"/>
          </a:xfrm>
        </p:spPr>
        <p:txBody>
          <a:bodyPr>
            <a:noAutofit/>
          </a:bodyPr>
          <a:lstStyle/>
          <a:p>
            <a:pPr algn="just">
              <a:lnSpc>
                <a:spcPct val="120000"/>
              </a:lnSpc>
            </a:pPr>
            <a:r>
              <a:rPr lang="en-US" sz="2400" dirty="0" smtClean="0">
                <a:cs typeface="Times New Roman" pitchFamily="18" charset="0"/>
              </a:rPr>
              <a:t>Park K. Park’s Textbook of Preventive and Social Medicine.22</a:t>
            </a:r>
            <a:r>
              <a:rPr lang="en-US" sz="2400" baseline="30000" dirty="0" smtClean="0">
                <a:cs typeface="Times New Roman" pitchFamily="18" charset="0"/>
              </a:rPr>
              <a:t>nd</a:t>
            </a:r>
            <a:r>
              <a:rPr lang="en-US" sz="2400" dirty="0">
                <a:cs typeface="Times New Roman" pitchFamily="18" charset="0"/>
              </a:rPr>
              <a:t> </a:t>
            </a:r>
            <a:r>
              <a:rPr lang="en-US" sz="2400" dirty="0" err="1" smtClean="0">
                <a:cs typeface="Times New Roman" pitchFamily="18" charset="0"/>
              </a:rPr>
              <a:t>ed</a:t>
            </a:r>
            <a:r>
              <a:rPr lang="en-US" sz="2400" dirty="0" smtClean="0">
                <a:cs typeface="Times New Roman" pitchFamily="18" charset="0"/>
              </a:rPr>
              <a:t>, </a:t>
            </a:r>
            <a:r>
              <a:rPr lang="en-US" sz="2400" dirty="0" err="1" smtClean="0">
                <a:cs typeface="Times New Roman" pitchFamily="18" charset="0"/>
              </a:rPr>
              <a:t>Banarsidas</a:t>
            </a:r>
            <a:r>
              <a:rPr lang="en-US" sz="2400" dirty="0" smtClean="0">
                <a:cs typeface="Times New Roman" pitchFamily="18" charset="0"/>
              </a:rPr>
              <a:t>: Jabalpur: 2013.</a:t>
            </a:r>
          </a:p>
          <a:p>
            <a:pPr algn="just">
              <a:lnSpc>
                <a:spcPct val="150000"/>
              </a:lnSpc>
            </a:pPr>
            <a:r>
              <a:rPr lang="en-US" altLang="en-US" sz="2400" dirty="0" err="1" smtClean="0"/>
              <a:t>Hiremath</a:t>
            </a:r>
            <a:r>
              <a:rPr lang="en-US" altLang="en-US" sz="2400" dirty="0" smtClean="0"/>
              <a:t> </a:t>
            </a:r>
            <a:r>
              <a:rPr lang="en-US" altLang="en-US" sz="2400" dirty="0"/>
              <a:t>SS. Textbook of Public Health Dentistry, 3</a:t>
            </a:r>
            <a:r>
              <a:rPr lang="en-US" altLang="en-US" sz="2400" baseline="30000" dirty="0"/>
              <a:t>rd</a:t>
            </a:r>
            <a:r>
              <a:rPr lang="en-US" altLang="en-US" sz="2400" dirty="0"/>
              <a:t> ed. New Delhi: RELX India Pvt. Ltd.;2016</a:t>
            </a:r>
            <a:r>
              <a:rPr lang="en-US" altLang="en-US" sz="2400" dirty="0" smtClean="0"/>
              <a:t>.</a:t>
            </a:r>
          </a:p>
          <a:p>
            <a:pPr algn="just">
              <a:lnSpc>
                <a:spcPct val="150000"/>
              </a:lnSpc>
            </a:pPr>
            <a:r>
              <a:rPr lang="en-US" altLang="en-US" sz="2400" dirty="0" err="1"/>
              <a:t>Marya</a:t>
            </a:r>
            <a:r>
              <a:rPr lang="en-US" altLang="en-US" sz="2400" dirty="0"/>
              <a:t> CM. A Textbook of Public Health dentistry. New Delhi: </a:t>
            </a:r>
            <a:r>
              <a:rPr lang="en-US" altLang="en-US" sz="2400" dirty="0" err="1"/>
              <a:t>Jaypee</a:t>
            </a:r>
            <a:r>
              <a:rPr lang="en-US" altLang="en-US" sz="2400" dirty="0"/>
              <a:t> Brothers;2011</a:t>
            </a:r>
            <a:r>
              <a:rPr lang="en-US" altLang="en-US" sz="2400" dirty="0" smtClean="0"/>
              <a:t>.</a:t>
            </a:r>
            <a:endParaRPr lang="en-US" altLang="en-US" sz="2400" dirty="0"/>
          </a:p>
          <a:p>
            <a:pPr algn="just">
              <a:lnSpc>
                <a:spcPct val="150000"/>
              </a:lnSpc>
            </a:pPr>
            <a:r>
              <a:rPr lang="en-US" altLang="en-US" sz="2400" dirty="0"/>
              <a:t>Peter S. Essentials of Public Health Dentistry, 5</a:t>
            </a:r>
            <a:r>
              <a:rPr lang="en-US" altLang="en-US" sz="2400" baseline="30000" dirty="0"/>
              <a:t>th</a:t>
            </a:r>
            <a:r>
              <a:rPr lang="en-US" altLang="en-US" sz="2400" dirty="0"/>
              <a:t> ed. New Delhi: Arya Publishers: 2008.</a:t>
            </a:r>
          </a:p>
          <a:p>
            <a:pPr algn="just">
              <a:lnSpc>
                <a:spcPct val="120000"/>
              </a:lnSpc>
            </a:pPr>
            <a:r>
              <a:rPr lang="en-US" sz="2400" dirty="0" smtClean="0"/>
              <a:t>S.R. </a:t>
            </a:r>
            <a:r>
              <a:rPr lang="en-US" sz="2400" dirty="0" err="1" smtClean="0"/>
              <a:t>Prabhu</a:t>
            </a:r>
            <a:r>
              <a:rPr lang="en-US" sz="2400" dirty="0" smtClean="0"/>
              <a:t>. Oral Diseases in the Tropics.1992; Oxford university Press.</a:t>
            </a:r>
          </a:p>
          <a:p>
            <a:pPr>
              <a:lnSpc>
                <a:spcPct val="120000"/>
              </a:lnSpc>
            </a:pPr>
            <a:endParaRPr lang="en-US" sz="2400" dirty="0" smtClean="0">
              <a:solidFill>
                <a:srgbClr val="FFFF00"/>
              </a:solidFill>
            </a:endParaRPr>
          </a:p>
          <a:p>
            <a:pPr>
              <a:lnSpc>
                <a:spcPct val="120000"/>
              </a:lnSpc>
            </a:pPr>
            <a:endParaRPr lang="en-US" sz="2400" dirty="0" smtClean="0">
              <a:solidFill>
                <a:srgbClr val="FFFF00"/>
              </a:solidFill>
            </a:endParaRPr>
          </a:p>
          <a:p>
            <a:pPr marL="0" indent="0" eaLnBrk="1" hangingPunct="1">
              <a:lnSpc>
                <a:spcPct val="120000"/>
              </a:lnSpc>
              <a:buNone/>
            </a:pPr>
            <a:r>
              <a:rPr lang="en-US" sz="2400" dirty="0" smtClean="0">
                <a:solidFill>
                  <a:srgbClr val="FFFF00"/>
                </a:solidFill>
              </a:rPr>
              <a:t>. </a:t>
            </a:r>
          </a:p>
        </p:txBody>
      </p:sp>
      <p:sp>
        <p:nvSpPr>
          <p:cNvPr id="84995" name="Slide Number Placeholder 5"/>
          <p:cNvSpPr>
            <a:spLocks noGrp="1"/>
          </p:cNvSpPr>
          <p:nvPr>
            <p:ph type="sldNum" sz="quarter" idx="12"/>
          </p:nvPr>
        </p:nvSpPr>
        <p:spPr>
          <a:noFill/>
        </p:spPr>
        <p:txBody>
          <a:bodyPr/>
          <a:lstStyle/>
          <a:p>
            <a:fld id="{C6F67B85-4FB3-4935-AB12-EB5BE071E15D}" type="slidenum">
              <a:rPr lang="en-US" smtClean="0"/>
              <a:pPr/>
              <a:t>69</a:t>
            </a:fld>
            <a:endParaRPr lang="en-US" smtClean="0"/>
          </a:p>
        </p:txBody>
      </p:sp>
    </p:spTree>
    <p:extLst>
      <p:ext uri="{BB962C8B-B14F-4D97-AF65-F5344CB8AC3E}">
        <p14:creationId xmlns:p14="http://schemas.microsoft.com/office/powerpoint/2010/main" val="2966581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03673" cy="6248400"/>
          </a:xfrm>
        </p:spPr>
        <p:txBody>
          <a:bodyPr>
            <a:noAutofit/>
          </a:bodyPr>
          <a:lstStyle/>
          <a:p>
            <a:pPr algn="just">
              <a:lnSpc>
                <a:spcPct val="150000"/>
              </a:lnSpc>
              <a:buFont typeface="Wingdings" panose="05000000000000000000" pitchFamily="2" charset="2"/>
              <a:buChar char="q"/>
            </a:pPr>
            <a:r>
              <a:rPr lang="en-US" sz="2400" b="1" dirty="0" smtClean="0">
                <a:solidFill>
                  <a:srgbClr val="FF0000"/>
                </a:solidFill>
                <a:cs typeface="Times New Roman" pitchFamily="18" charset="0"/>
              </a:rPr>
              <a:t>Pre- </a:t>
            </a:r>
            <a:r>
              <a:rPr lang="en-US" sz="2400" b="1" dirty="0">
                <a:solidFill>
                  <a:srgbClr val="FF0000"/>
                </a:solidFill>
                <a:cs typeface="Times New Roman" pitchFamily="18" charset="0"/>
              </a:rPr>
              <a:t>malignant lesion: </a:t>
            </a:r>
            <a:r>
              <a:rPr lang="en-US" sz="2400" dirty="0" smtClean="0">
                <a:cs typeface="Times New Roman" pitchFamily="18" charset="0"/>
              </a:rPr>
              <a:t>“Morphologically </a:t>
            </a:r>
            <a:r>
              <a:rPr lang="en-US" sz="2400" dirty="0">
                <a:cs typeface="Times New Roman" pitchFamily="18" charset="0"/>
              </a:rPr>
              <a:t>altered tissue  in which cancer  is more likely to develop than its apparently normal counter </a:t>
            </a:r>
            <a:r>
              <a:rPr lang="en-US" sz="2400" dirty="0" smtClean="0">
                <a:cs typeface="Times New Roman" pitchFamily="18" charset="0"/>
              </a:rPr>
              <a:t>part”. </a:t>
            </a:r>
            <a:endParaRPr lang="en-US" sz="2400" dirty="0">
              <a:cs typeface="Times New Roman" pitchFamily="18" charset="0"/>
            </a:endParaRPr>
          </a:p>
          <a:p>
            <a:pPr marL="0" indent="0" algn="just">
              <a:lnSpc>
                <a:spcPct val="150000"/>
              </a:lnSpc>
              <a:buNone/>
            </a:pPr>
            <a:r>
              <a:rPr lang="en-US" sz="2400" dirty="0">
                <a:cs typeface="Times New Roman" pitchFamily="18" charset="0"/>
              </a:rPr>
              <a:t>    </a:t>
            </a:r>
            <a:r>
              <a:rPr lang="en-US" sz="2400" dirty="0" err="1">
                <a:cs typeface="Times New Roman" pitchFamily="18" charset="0"/>
              </a:rPr>
              <a:t>e.g</a:t>
            </a:r>
            <a:r>
              <a:rPr lang="en-US" sz="2400" dirty="0">
                <a:cs typeface="Times New Roman" pitchFamily="18" charset="0"/>
              </a:rPr>
              <a:t> </a:t>
            </a:r>
            <a:r>
              <a:rPr lang="en-US" sz="2400" dirty="0" smtClean="0">
                <a:cs typeface="Times New Roman" pitchFamily="18" charset="0"/>
              </a:rPr>
              <a:t>  Leukoplakia</a:t>
            </a:r>
            <a:r>
              <a:rPr lang="en-US" sz="2400" dirty="0">
                <a:cs typeface="Times New Roman" pitchFamily="18" charset="0"/>
              </a:rPr>
              <a:t>, </a:t>
            </a:r>
            <a:r>
              <a:rPr lang="en-US" sz="2400" dirty="0" err="1" smtClean="0">
                <a:cs typeface="Times New Roman" pitchFamily="18" charset="0"/>
              </a:rPr>
              <a:t>Erythroplakia</a:t>
            </a:r>
            <a:r>
              <a:rPr lang="en-US" sz="2400" dirty="0">
                <a:cs typeface="Times New Roman" pitchFamily="18" charset="0"/>
              </a:rPr>
              <a:t>, </a:t>
            </a:r>
            <a:r>
              <a:rPr lang="en-US" sz="2400" dirty="0" smtClean="0">
                <a:cs typeface="Times New Roman" pitchFamily="18" charset="0"/>
              </a:rPr>
              <a:t>Palatal </a:t>
            </a:r>
            <a:r>
              <a:rPr lang="en-US" sz="2400" dirty="0">
                <a:cs typeface="Times New Roman" pitchFamily="18" charset="0"/>
              </a:rPr>
              <a:t>changes associated with </a:t>
            </a:r>
            <a:r>
              <a:rPr lang="en-US" sz="2400" dirty="0" smtClean="0">
                <a:cs typeface="Times New Roman" pitchFamily="18" charset="0"/>
              </a:rPr>
              <a:t>reverse          	smoking.</a:t>
            </a:r>
          </a:p>
          <a:p>
            <a:pPr marL="0" indent="0" algn="just">
              <a:lnSpc>
                <a:spcPct val="150000"/>
              </a:lnSpc>
              <a:buNone/>
            </a:pPr>
            <a:endParaRPr lang="en-US" sz="2400" dirty="0">
              <a:cs typeface="Times New Roman" pitchFamily="18" charset="0"/>
            </a:endParaRPr>
          </a:p>
          <a:p>
            <a:pPr algn="just">
              <a:lnSpc>
                <a:spcPct val="150000"/>
              </a:lnSpc>
              <a:buFont typeface="Wingdings" panose="05000000000000000000" pitchFamily="2" charset="2"/>
              <a:buChar char="q"/>
            </a:pPr>
            <a:r>
              <a:rPr lang="en-US" sz="2400" b="1" dirty="0" smtClean="0">
                <a:solidFill>
                  <a:srgbClr val="FF0000"/>
                </a:solidFill>
                <a:cs typeface="Times New Roman" pitchFamily="18" charset="0"/>
              </a:rPr>
              <a:t>Pre </a:t>
            </a:r>
            <a:r>
              <a:rPr lang="en-US" sz="2400" b="1" dirty="0">
                <a:solidFill>
                  <a:srgbClr val="FF0000"/>
                </a:solidFill>
                <a:cs typeface="Times New Roman" pitchFamily="18" charset="0"/>
              </a:rPr>
              <a:t>malignant condition:  </a:t>
            </a:r>
            <a:r>
              <a:rPr lang="en-US" sz="2400" dirty="0" smtClean="0">
                <a:cs typeface="Times New Roman" pitchFamily="18" charset="0"/>
              </a:rPr>
              <a:t>“A </a:t>
            </a:r>
            <a:r>
              <a:rPr lang="en-US" sz="2400" dirty="0">
                <a:cs typeface="Times New Roman" pitchFamily="18" charset="0"/>
              </a:rPr>
              <a:t>generalized disturbance or a disease state, which </a:t>
            </a:r>
            <a:r>
              <a:rPr lang="en-US" sz="2400" dirty="0" smtClean="0">
                <a:cs typeface="Times New Roman" pitchFamily="18" charset="0"/>
              </a:rPr>
              <a:t>predisposes </a:t>
            </a:r>
            <a:r>
              <a:rPr lang="en-US" sz="2400" dirty="0">
                <a:cs typeface="Times New Roman" pitchFamily="18" charset="0"/>
              </a:rPr>
              <a:t>to the development of a neoplasm at a particular </a:t>
            </a:r>
            <a:r>
              <a:rPr lang="en-US" sz="2400" dirty="0" smtClean="0">
                <a:cs typeface="Times New Roman" pitchFamily="18" charset="0"/>
              </a:rPr>
              <a:t>site”. </a:t>
            </a:r>
            <a:endParaRPr lang="en-US" sz="2400" dirty="0">
              <a:cs typeface="Times New Roman" pitchFamily="18" charset="0"/>
            </a:endParaRPr>
          </a:p>
          <a:p>
            <a:pPr marL="0" indent="0" algn="just">
              <a:lnSpc>
                <a:spcPct val="150000"/>
              </a:lnSpc>
              <a:buNone/>
            </a:pPr>
            <a:r>
              <a:rPr lang="en-US" sz="2400" dirty="0">
                <a:cs typeface="Times New Roman" pitchFamily="18" charset="0"/>
              </a:rPr>
              <a:t>    e.g. </a:t>
            </a:r>
            <a:r>
              <a:rPr lang="en-US" sz="2400" dirty="0" err="1">
                <a:cs typeface="Times New Roman" pitchFamily="18" charset="0"/>
              </a:rPr>
              <a:t>S</a:t>
            </a:r>
            <a:r>
              <a:rPr lang="en-US" sz="2400" dirty="0" err="1" smtClean="0">
                <a:cs typeface="Times New Roman" pitchFamily="18" charset="0"/>
              </a:rPr>
              <a:t>ubmucous</a:t>
            </a:r>
            <a:r>
              <a:rPr lang="en-US" sz="2400" dirty="0" smtClean="0">
                <a:cs typeface="Times New Roman" pitchFamily="18" charset="0"/>
              </a:rPr>
              <a:t> </a:t>
            </a:r>
            <a:r>
              <a:rPr lang="en-US" sz="2400" dirty="0">
                <a:cs typeface="Times New Roman" pitchFamily="18" charset="0"/>
              </a:rPr>
              <a:t>fibrosis, </a:t>
            </a:r>
            <a:r>
              <a:rPr lang="en-US" sz="2400" dirty="0" smtClean="0">
                <a:cs typeface="Times New Roman" pitchFamily="18" charset="0"/>
              </a:rPr>
              <a:t>Lichen </a:t>
            </a:r>
            <a:r>
              <a:rPr lang="en-US" sz="2400" dirty="0" err="1" smtClean="0">
                <a:cs typeface="Times New Roman" pitchFamily="18" charset="0"/>
              </a:rPr>
              <a:t>planus</a:t>
            </a:r>
            <a:r>
              <a:rPr lang="en-US" sz="2400" dirty="0" smtClean="0">
                <a:cs typeface="Times New Roman" pitchFamily="18" charset="0"/>
              </a:rPr>
              <a:t>, DLE, actinic </a:t>
            </a:r>
            <a:r>
              <a:rPr lang="en-US" sz="2400" dirty="0" err="1" smtClean="0">
                <a:cs typeface="Times New Roman" pitchFamily="18" charset="0"/>
              </a:rPr>
              <a:t>keratosis</a:t>
            </a:r>
            <a:endParaRPr lang="en-US" sz="2400" dirty="0"/>
          </a:p>
          <a:p>
            <a:pPr marL="0" indent="0" algn="just">
              <a:lnSpc>
                <a:spcPct val="150000"/>
              </a:lnSpc>
              <a:buNone/>
            </a:pPr>
            <a:endParaRPr lang="en-US" sz="2400"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7</a:t>
            </a:fld>
            <a:endParaRPr lang="en-US"/>
          </a:p>
        </p:txBody>
      </p:sp>
      <p:sp>
        <p:nvSpPr>
          <p:cNvPr id="4" name="Rounded Rectangle 3"/>
          <p:cNvSpPr/>
          <p:nvPr/>
        </p:nvSpPr>
        <p:spPr>
          <a:xfrm>
            <a:off x="533400" y="304800"/>
            <a:ext cx="8305800" cy="22098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57200" y="3276600"/>
            <a:ext cx="8382000" cy="220980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5649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414528"/>
            <a:ext cx="8226425" cy="5711635"/>
          </a:xfrm>
        </p:spPr>
        <p:txBody>
          <a:bodyPr>
            <a:normAutofit/>
          </a:bodyPr>
          <a:lstStyle/>
          <a:p>
            <a:pPr algn="just">
              <a:buFont typeface="Arial" pitchFamily="34" charset="0"/>
              <a:buChar char="•"/>
            </a:pPr>
            <a:r>
              <a:rPr lang="en-US" sz="2400" dirty="0" smtClean="0"/>
              <a:t>Dunning JM. Principles of Dental Public Health. 1</a:t>
            </a:r>
            <a:r>
              <a:rPr lang="en-US" sz="2400" baseline="30000" dirty="0" smtClean="0"/>
              <a:t>st</a:t>
            </a:r>
            <a:r>
              <a:rPr lang="en-US" sz="2400" dirty="0" smtClean="0"/>
              <a:t> </a:t>
            </a:r>
            <a:r>
              <a:rPr lang="en-US" sz="2400" dirty="0" err="1" smtClean="0"/>
              <a:t>ed</a:t>
            </a:r>
            <a:r>
              <a:rPr lang="en-US" sz="2400" dirty="0" smtClean="0"/>
              <a:t>: Harvard university press: </a:t>
            </a:r>
            <a:r>
              <a:rPr lang="en-US" sz="2400" dirty="0" err="1" smtClean="0"/>
              <a:t>london</a:t>
            </a:r>
            <a:r>
              <a:rPr lang="en-US" sz="2400" dirty="0" smtClean="0"/>
              <a:t>: 1986.</a:t>
            </a:r>
          </a:p>
          <a:p>
            <a:pPr algn="just">
              <a:buFont typeface="Arial" pitchFamily="34" charset="0"/>
              <a:buChar char="•"/>
            </a:pPr>
            <a:endParaRPr lang="en-US" sz="2400" dirty="0" smtClean="0"/>
          </a:p>
          <a:p>
            <a:pPr algn="just">
              <a:buFont typeface="Arial" pitchFamily="34" charset="0"/>
              <a:buChar char="•"/>
            </a:pPr>
            <a:r>
              <a:rPr lang="it-IT" sz="2400" dirty="0" smtClean="0"/>
              <a:t>Madani AH, Dikshit M, Bhaduri D. </a:t>
            </a:r>
            <a:r>
              <a:rPr lang="en-US" sz="2400" dirty="0" smtClean="0"/>
              <a:t>Risk for Oral Cancer Associated to Smoking, Smokeless and  Oral Dip Products. </a:t>
            </a:r>
            <a:r>
              <a:rPr lang="en-US" sz="2400" dirty="0" err="1" smtClean="0"/>
              <a:t>Ind</a:t>
            </a:r>
            <a:r>
              <a:rPr lang="en-US" sz="2400" dirty="0" smtClean="0"/>
              <a:t> J Public Health 2012: 54; 57-61.</a:t>
            </a:r>
          </a:p>
          <a:p>
            <a:pPr algn="just">
              <a:buFont typeface="Arial" pitchFamily="34" charset="0"/>
              <a:buChar char="•"/>
            </a:pPr>
            <a:endParaRPr lang="en-US" sz="2400" dirty="0" smtClean="0"/>
          </a:p>
          <a:p>
            <a:pPr algn="just">
              <a:buFont typeface="Arial" pitchFamily="34" charset="0"/>
              <a:buChar char="•"/>
            </a:pPr>
            <a:r>
              <a:rPr lang="en-US" sz="2400" dirty="0" smtClean="0"/>
              <a:t>Sharma P, </a:t>
            </a:r>
            <a:r>
              <a:rPr lang="en-US" sz="2400" dirty="0" err="1" smtClean="0"/>
              <a:t>Saxena</a:t>
            </a:r>
            <a:r>
              <a:rPr lang="en-US" sz="2400" dirty="0" smtClean="0"/>
              <a:t> S, </a:t>
            </a:r>
            <a:r>
              <a:rPr lang="en-US" sz="2400" dirty="0" err="1" smtClean="0"/>
              <a:t>Aggarwal</a:t>
            </a:r>
            <a:r>
              <a:rPr lang="en-US" sz="2400" dirty="0" smtClean="0"/>
              <a:t> P.  Trends in </a:t>
            </a:r>
            <a:r>
              <a:rPr lang="en-US" sz="2400" dirty="0" err="1" smtClean="0"/>
              <a:t>Epidemology</a:t>
            </a:r>
            <a:r>
              <a:rPr lang="en-US" sz="2400" dirty="0" smtClean="0"/>
              <a:t> of Oral Squamous Cell Carcinoma in Western UP- A Institutional Study. Indian J Dent Res:2010: 21(3);316- 319. </a:t>
            </a:r>
          </a:p>
          <a:p>
            <a:pPr algn="just">
              <a:buFont typeface="Arial" pitchFamily="34" charset="0"/>
              <a:buChar char="•"/>
            </a:pPr>
            <a:endParaRPr lang="en-US" sz="2400" dirty="0" smtClean="0"/>
          </a:p>
          <a:p>
            <a:pPr algn="just">
              <a:buFont typeface="Arial" pitchFamily="34" charset="0"/>
              <a:buChar char="•"/>
            </a:pPr>
            <a:r>
              <a:rPr lang="en-US" sz="2400" dirty="0" smtClean="0"/>
              <a:t>Lin WJ, Jiang WJ, Wu SH, Chen FJ. Smoking Alcohol Betel  Quid and Oral Cancer: A Prospective Cohort Study. J </a:t>
            </a:r>
            <a:r>
              <a:rPr lang="en-US" sz="2400" dirty="0" err="1" smtClean="0"/>
              <a:t>Oncol</a:t>
            </a:r>
            <a:r>
              <a:rPr lang="en-US" sz="2400" dirty="0" smtClean="0"/>
              <a:t> 2011: 1-6.</a:t>
            </a:r>
            <a:endParaRPr lang="en-US" sz="2400" dirty="0"/>
          </a:p>
        </p:txBody>
      </p:sp>
      <p:sp>
        <p:nvSpPr>
          <p:cNvPr id="2" name="Slide Number Placeholder 1"/>
          <p:cNvSpPr>
            <a:spLocks noGrp="1"/>
          </p:cNvSpPr>
          <p:nvPr>
            <p:ph type="sldNum" sz="quarter" idx="12"/>
          </p:nvPr>
        </p:nvSpPr>
        <p:spPr/>
        <p:txBody>
          <a:bodyPr/>
          <a:lstStyle/>
          <a:p>
            <a:fld id="{D1CE0A52-1589-4040-8EF6-13F5FFB81667}" type="slidenum">
              <a:rPr lang="en-US" smtClean="0"/>
              <a:pPr/>
              <a:t>70</a:t>
            </a:fld>
            <a:endParaRPr lang="en-US"/>
          </a:p>
        </p:txBody>
      </p:sp>
    </p:spTree>
    <p:extLst>
      <p:ext uri="{BB962C8B-B14F-4D97-AF65-F5344CB8AC3E}">
        <p14:creationId xmlns:p14="http://schemas.microsoft.com/office/powerpoint/2010/main" val="35713070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90144"/>
            <a:ext cx="8226425" cy="5736019"/>
          </a:xfrm>
        </p:spPr>
        <p:txBody>
          <a:bodyPr>
            <a:normAutofit/>
          </a:bodyPr>
          <a:lstStyle/>
          <a:p>
            <a:pPr algn="just">
              <a:lnSpc>
                <a:spcPct val="110000"/>
              </a:lnSpc>
            </a:pPr>
            <a:r>
              <a:rPr lang="en-US" sz="2400" dirty="0" err="1"/>
              <a:t>GlOBOCAN</a:t>
            </a:r>
            <a:r>
              <a:rPr lang="en-US" sz="2400" dirty="0"/>
              <a:t> 2012: Word Cancer Facts – International Agency for Research on Cancer – WHO; </a:t>
            </a:r>
            <a:r>
              <a:rPr lang="en-US" sz="2400" dirty="0" smtClean="0"/>
              <a:t>2012</a:t>
            </a:r>
          </a:p>
          <a:p>
            <a:pPr algn="just">
              <a:lnSpc>
                <a:spcPct val="110000"/>
              </a:lnSpc>
            </a:pPr>
            <a:endParaRPr lang="en-US" sz="2400" dirty="0"/>
          </a:p>
          <a:p>
            <a:pPr algn="just">
              <a:lnSpc>
                <a:spcPct val="110000"/>
              </a:lnSpc>
            </a:pPr>
            <a:r>
              <a:rPr lang="en-US" sz="2400" dirty="0" err="1" smtClean="0"/>
              <a:t>Muwonge</a:t>
            </a:r>
            <a:r>
              <a:rPr lang="en-US" sz="2400" dirty="0" smtClean="0"/>
              <a:t> R, </a:t>
            </a:r>
            <a:r>
              <a:rPr lang="en-US" sz="2400" dirty="0" err="1" smtClean="0"/>
              <a:t>Ramadas</a:t>
            </a:r>
            <a:r>
              <a:rPr lang="en-US" sz="2400" dirty="0" smtClean="0"/>
              <a:t> K, </a:t>
            </a:r>
            <a:r>
              <a:rPr lang="en-US" sz="2400" dirty="0" err="1" smtClean="0"/>
              <a:t>Sankila</a:t>
            </a:r>
            <a:r>
              <a:rPr lang="en-US" sz="2400" dirty="0" smtClean="0"/>
              <a:t> R, </a:t>
            </a:r>
            <a:r>
              <a:rPr lang="en-US" sz="2400" dirty="0" err="1" smtClean="0"/>
              <a:t>Thara</a:t>
            </a:r>
            <a:r>
              <a:rPr lang="en-US" sz="2400" dirty="0" smtClean="0"/>
              <a:t> S Thomas G, </a:t>
            </a:r>
            <a:r>
              <a:rPr lang="en-US" sz="2400" dirty="0" err="1" smtClean="0"/>
              <a:t>Vinoda</a:t>
            </a:r>
            <a:r>
              <a:rPr lang="en-US" sz="2400" dirty="0" smtClean="0"/>
              <a:t> J, </a:t>
            </a:r>
            <a:r>
              <a:rPr lang="en-US" sz="2400" dirty="0" err="1" smtClean="0"/>
              <a:t>Sankaranarayanan</a:t>
            </a:r>
            <a:r>
              <a:rPr lang="en-US" sz="2400" dirty="0" smtClean="0"/>
              <a:t> R. Role of tobacco smoking, chewing and alcohol drinking in the risk of oral cancer in Trivandrum, India: A nested case-control design using incident cancer cases. Oral </a:t>
            </a:r>
            <a:r>
              <a:rPr lang="en-US" sz="2400" dirty="0" err="1" smtClean="0"/>
              <a:t>Oncol</a:t>
            </a:r>
            <a:r>
              <a:rPr lang="en-US" sz="2400" dirty="0" smtClean="0"/>
              <a:t> 2007;2(1):12-16.</a:t>
            </a:r>
          </a:p>
          <a:p>
            <a:pPr algn="just" eaLnBrk="1" hangingPunct="1">
              <a:lnSpc>
                <a:spcPct val="110000"/>
              </a:lnSpc>
            </a:pPr>
            <a:endParaRPr lang="en-US" sz="2400" dirty="0" smtClean="0"/>
          </a:p>
          <a:p>
            <a:pPr algn="just" eaLnBrk="1" hangingPunct="1">
              <a:lnSpc>
                <a:spcPct val="110000"/>
              </a:lnSpc>
            </a:pPr>
            <a:r>
              <a:rPr lang="en-US" sz="2400" dirty="0" err="1" smtClean="0"/>
              <a:t>Subhapriya</a:t>
            </a:r>
            <a:r>
              <a:rPr lang="en-US" sz="2400" dirty="0" smtClean="0"/>
              <a:t> R, </a:t>
            </a:r>
            <a:r>
              <a:rPr lang="en-US" sz="2400" dirty="0" err="1" smtClean="0"/>
              <a:t>Thangavelu</a:t>
            </a:r>
            <a:r>
              <a:rPr lang="en-US" sz="2400" dirty="0" smtClean="0"/>
              <a:t> A, </a:t>
            </a:r>
            <a:r>
              <a:rPr lang="en-US" sz="2400" dirty="0" err="1" smtClean="0"/>
              <a:t>Mathavan</a:t>
            </a:r>
            <a:r>
              <a:rPr lang="en-US" sz="2400" dirty="0" smtClean="0"/>
              <a:t> B, Ramachandran CR, </a:t>
            </a:r>
            <a:r>
              <a:rPr lang="en-US" sz="2400" dirty="0" err="1" smtClean="0"/>
              <a:t>Nagini</a:t>
            </a:r>
            <a:r>
              <a:rPr lang="en-US" sz="2400" dirty="0" smtClean="0"/>
              <a:t> S. Assessment of risk factors for oral </a:t>
            </a:r>
            <a:r>
              <a:rPr lang="en-US" sz="2400" dirty="0" err="1" smtClean="0"/>
              <a:t>squamous</a:t>
            </a:r>
            <a:r>
              <a:rPr lang="en-US" sz="2400" dirty="0" smtClean="0"/>
              <a:t> cell carcinoma in Chidambaram, Southern India: a case-control study. </a:t>
            </a:r>
            <a:r>
              <a:rPr lang="en-US" sz="2400" dirty="0" err="1" smtClean="0"/>
              <a:t>Eur</a:t>
            </a:r>
            <a:r>
              <a:rPr lang="en-US" sz="2400" dirty="0" smtClean="0"/>
              <a:t> J Cancer </a:t>
            </a:r>
            <a:r>
              <a:rPr lang="en-US" sz="2400" dirty="0" err="1" smtClean="0"/>
              <a:t>Prev</a:t>
            </a:r>
            <a:r>
              <a:rPr lang="en-US" sz="2400" dirty="0" smtClean="0"/>
              <a:t> 2007:16(3);251-6. </a:t>
            </a:r>
          </a:p>
          <a:p>
            <a:pPr algn="just" eaLnBrk="1" hangingPunct="1">
              <a:lnSpc>
                <a:spcPct val="110000"/>
              </a:lnSpc>
            </a:pPr>
            <a:endParaRPr lang="en-US" sz="2400" dirty="0" smtClean="0">
              <a:solidFill>
                <a:srgbClr val="FFFF00"/>
              </a:solidFill>
            </a:endParaRPr>
          </a:p>
          <a:p>
            <a:pPr algn="just"/>
            <a:endParaRPr lang="en-US" sz="2400" dirty="0">
              <a:solidFill>
                <a:srgbClr val="FFFF00"/>
              </a:solidFill>
            </a:endParaRPr>
          </a:p>
        </p:txBody>
      </p:sp>
      <p:sp>
        <p:nvSpPr>
          <p:cNvPr id="2" name="Slide Number Placeholder 1"/>
          <p:cNvSpPr>
            <a:spLocks noGrp="1"/>
          </p:cNvSpPr>
          <p:nvPr>
            <p:ph type="sldNum" sz="quarter" idx="12"/>
          </p:nvPr>
        </p:nvSpPr>
        <p:spPr/>
        <p:txBody>
          <a:bodyPr/>
          <a:lstStyle/>
          <a:p>
            <a:fld id="{D1CE0A52-1589-4040-8EF6-13F5FFB81667}" type="slidenum">
              <a:rPr lang="en-US" smtClean="0"/>
              <a:pPr/>
              <a:t>71</a:t>
            </a:fld>
            <a:endParaRPr lang="en-US"/>
          </a:p>
        </p:txBody>
      </p:sp>
    </p:spTree>
    <p:extLst>
      <p:ext uri="{BB962C8B-B14F-4D97-AF65-F5344CB8AC3E}">
        <p14:creationId xmlns:p14="http://schemas.microsoft.com/office/powerpoint/2010/main" val="7473541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638800"/>
          </a:xfrm>
        </p:spPr>
        <p:txBody>
          <a:bodyPr>
            <a:normAutofit lnSpcReduction="10000"/>
          </a:bodyPr>
          <a:lstStyle/>
          <a:p>
            <a:pPr lvl="0"/>
            <a:r>
              <a:rPr lang="en-US" sz="2400" dirty="0"/>
              <a:t>Sujatha D, </a:t>
            </a:r>
            <a:r>
              <a:rPr lang="en-US" sz="2400" dirty="0" err="1"/>
              <a:t>Hebbar</a:t>
            </a:r>
            <a:r>
              <a:rPr lang="en-US" sz="2400" dirty="0"/>
              <a:t> PB, </a:t>
            </a:r>
            <a:r>
              <a:rPr lang="en-US" sz="2400" dirty="0" err="1"/>
              <a:t>Pai</a:t>
            </a:r>
            <a:r>
              <a:rPr lang="en-US" sz="2400" dirty="0"/>
              <a:t> A. Prevalence and correlation of oral lesions among tobacco smokers, tobacco chewers, areca nut and alcohol users. Asian Pacific J Cancer </a:t>
            </a:r>
            <a:r>
              <a:rPr lang="en-US" sz="2400" dirty="0" err="1"/>
              <a:t>Prev</a:t>
            </a:r>
            <a:r>
              <a:rPr lang="en-US" sz="2400" dirty="0"/>
              <a:t> 2012; 13: 1633-1637</a:t>
            </a:r>
            <a:r>
              <a:rPr lang="en-US" sz="2400" dirty="0" smtClean="0"/>
              <a:t>.</a:t>
            </a:r>
          </a:p>
          <a:p>
            <a:pPr lvl="0"/>
            <a:endParaRPr lang="en-US" sz="2400" dirty="0" smtClean="0"/>
          </a:p>
          <a:p>
            <a:pPr lvl="0"/>
            <a:r>
              <a:rPr lang="en-US" sz="2400" dirty="0" err="1"/>
              <a:t>Sridharan</a:t>
            </a:r>
            <a:r>
              <a:rPr lang="en-US" sz="2400" dirty="0"/>
              <a:t> G. Epidemiology, control and prevention of tobacco induced oral mucosal lesions in India. Indian J Cancer </a:t>
            </a:r>
            <a:r>
              <a:rPr lang="en-US" sz="2400" dirty="0" smtClean="0"/>
              <a:t>2014;51:80-5.</a:t>
            </a:r>
          </a:p>
          <a:p>
            <a:pPr lvl="0"/>
            <a:endParaRPr lang="en-US" sz="2400" dirty="0" smtClean="0"/>
          </a:p>
          <a:p>
            <a:pPr algn="just"/>
            <a:r>
              <a:rPr lang="en-US" sz="2400" dirty="0" err="1" smtClean="0"/>
              <a:t>Mehrotra</a:t>
            </a:r>
            <a:r>
              <a:rPr lang="en-US" sz="2400" dirty="0" smtClean="0"/>
              <a:t> R, Pandya S, Chaudhary A, Kumar M, Singh M. </a:t>
            </a:r>
            <a:r>
              <a:rPr lang="en-US" sz="2400" dirty="0"/>
              <a:t>Prevalence of Oral Pre-malignant and Malignant Lesions at a Tertiary Level Hospital in Allahabad, India. Asian Pacific J Cancer </a:t>
            </a:r>
            <a:r>
              <a:rPr lang="en-US" sz="2400" dirty="0" err="1"/>
              <a:t>Prev</a:t>
            </a:r>
            <a:r>
              <a:rPr lang="en-US" sz="2400" dirty="0"/>
              <a:t>, </a:t>
            </a:r>
            <a:r>
              <a:rPr lang="en-US" sz="2400" dirty="0" smtClean="0"/>
              <a:t>2008;9:263-266.</a:t>
            </a:r>
          </a:p>
          <a:p>
            <a:pPr algn="just"/>
            <a:endParaRPr lang="en-US" sz="2400" dirty="0"/>
          </a:p>
          <a:p>
            <a:pPr algn="just"/>
            <a:r>
              <a:rPr lang="en-US" sz="2400" dirty="0"/>
              <a:t>Huebner WW, Schoenberg JB, Kelsey JL, Wilcox HB, McLaughlin JK, Greenberg RS, et al. Oral and pharyngeal cancer and occupation: a case-control study. Epidemiology 1992;3(4):300-9.</a:t>
            </a:r>
          </a:p>
          <a:p>
            <a:endParaRPr lang="en-US" sz="2400" dirty="0"/>
          </a:p>
          <a:p>
            <a:pPr algn="just"/>
            <a:endParaRPr lang="en-US" sz="2400" dirty="0" smtClean="0"/>
          </a:p>
          <a:p>
            <a:pPr algn="just"/>
            <a:endParaRPr lang="en-US" sz="2400" dirty="0"/>
          </a:p>
          <a:p>
            <a:pPr lvl="0"/>
            <a:endParaRPr lang="en-US" sz="2400" b="1" dirty="0"/>
          </a:p>
        </p:txBody>
      </p:sp>
      <p:sp>
        <p:nvSpPr>
          <p:cNvPr id="4" name="Slide Number Placeholder 3"/>
          <p:cNvSpPr>
            <a:spLocks noGrp="1"/>
          </p:cNvSpPr>
          <p:nvPr>
            <p:ph type="sldNum" sz="quarter" idx="12"/>
          </p:nvPr>
        </p:nvSpPr>
        <p:spPr/>
        <p:txBody>
          <a:bodyPr/>
          <a:lstStyle/>
          <a:p>
            <a:fld id="{D1CE0A52-1589-4040-8EF6-13F5FFB81667}" type="slidenum">
              <a:rPr lang="en-US" smtClean="0"/>
              <a:pPr/>
              <a:t>72</a:t>
            </a:fld>
            <a:endParaRPr lang="en-US"/>
          </a:p>
        </p:txBody>
      </p:sp>
    </p:spTree>
    <p:extLst>
      <p:ext uri="{BB962C8B-B14F-4D97-AF65-F5344CB8AC3E}">
        <p14:creationId xmlns:p14="http://schemas.microsoft.com/office/powerpoint/2010/main" val="2505091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CE0A52-1589-4040-8EF6-13F5FFB81667}" type="slidenum">
              <a:rPr lang="en-US" smtClean="0"/>
              <a:pPr/>
              <a:t>73</a:t>
            </a:fld>
            <a:endParaRPr lang="en-US"/>
          </a:p>
        </p:txBody>
      </p:sp>
      <p:sp>
        <p:nvSpPr>
          <p:cNvPr id="4" name="Content Placeholder 3"/>
          <p:cNvSpPr>
            <a:spLocks noGrp="1"/>
          </p:cNvSpPr>
          <p:nvPr>
            <p:ph sz="quarter" idx="1"/>
          </p:nvPr>
        </p:nvSpPr>
        <p:spPr>
          <a:xfrm>
            <a:off x="304800" y="304800"/>
            <a:ext cx="8610600" cy="6324600"/>
          </a:xfrm>
        </p:spPr>
        <p:txBody>
          <a:bodyPr/>
          <a:lstStyle/>
          <a:p>
            <a:pPr algn="just"/>
            <a:r>
              <a:rPr lang="en-US" sz="2400" dirty="0" err="1" smtClean="0"/>
              <a:t>Schildt</a:t>
            </a:r>
            <a:r>
              <a:rPr lang="en-US" sz="2400" dirty="0" smtClean="0"/>
              <a:t> EB,</a:t>
            </a:r>
            <a:r>
              <a:rPr lang="en-US" sz="2400" dirty="0"/>
              <a:t> Eriksson M, </a:t>
            </a:r>
            <a:r>
              <a:rPr lang="en-US" sz="2400" dirty="0" err="1"/>
              <a:t>Hardell</a:t>
            </a:r>
            <a:r>
              <a:rPr lang="en-US" sz="2400" dirty="0"/>
              <a:t> L, Magnuson A</a:t>
            </a:r>
            <a:r>
              <a:rPr lang="en-US" sz="2400" dirty="0" smtClean="0"/>
              <a:t>. </a:t>
            </a:r>
            <a:r>
              <a:rPr lang="en-US" sz="2400" dirty="0"/>
              <a:t>Occupational exposures as risk factors for oral cancer evaluated in a Swedish case-control study</a:t>
            </a:r>
            <a:r>
              <a:rPr lang="en-US" sz="2400" dirty="0" smtClean="0"/>
              <a:t>.</a:t>
            </a:r>
            <a:r>
              <a:rPr lang="en-US" sz="2400" dirty="0"/>
              <a:t> </a:t>
            </a:r>
            <a:r>
              <a:rPr lang="en-US" sz="2400" dirty="0" err="1"/>
              <a:t>Oncol</a:t>
            </a:r>
            <a:r>
              <a:rPr lang="en-US" sz="2400" dirty="0"/>
              <a:t> </a:t>
            </a:r>
            <a:r>
              <a:rPr lang="en-US" sz="2400" dirty="0" smtClean="0"/>
              <a:t>Rep1999;6(2</a:t>
            </a:r>
            <a:r>
              <a:rPr lang="en-US" sz="2400" dirty="0"/>
              <a:t>):317-20</a:t>
            </a:r>
            <a:r>
              <a:rPr lang="en-US" sz="2400" dirty="0" smtClean="0"/>
              <a:t>.</a:t>
            </a:r>
          </a:p>
          <a:p>
            <a:pPr algn="just"/>
            <a:endParaRPr lang="en-US" sz="2400" dirty="0"/>
          </a:p>
          <a:p>
            <a:pPr lvl="0" algn="just"/>
            <a:r>
              <a:rPr lang="en-US" sz="2400" dirty="0"/>
              <a:t>Kumar BD, </a:t>
            </a:r>
            <a:r>
              <a:rPr lang="en-US" sz="2400" dirty="0" err="1"/>
              <a:t>Tatapudi</a:t>
            </a:r>
            <a:r>
              <a:rPr lang="en-US" sz="2400" dirty="0"/>
              <a:t> R, Reddy RS, </a:t>
            </a:r>
            <a:r>
              <a:rPr lang="en-US" sz="2400" dirty="0" err="1"/>
              <a:t>Alapati</a:t>
            </a:r>
            <a:r>
              <a:rPr lang="en-US" sz="2400" dirty="0"/>
              <a:t> S, </a:t>
            </a:r>
            <a:r>
              <a:rPr lang="en-US" sz="2400" dirty="0" err="1"/>
              <a:t>Pavani</a:t>
            </a:r>
            <a:r>
              <a:rPr lang="en-US" sz="2400" dirty="0"/>
              <a:t> K, Sai-Praveen KN. Various forms of tobacco usage and its associated oral mucosal lesions. J </a:t>
            </a:r>
            <a:r>
              <a:rPr lang="en-US" sz="2400" dirty="0" err="1"/>
              <a:t>Clin</a:t>
            </a:r>
            <a:r>
              <a:rPr lang="en-US" sz="2400" dirty="0"/>
              <a:t> </a:t>
            </a:r>
            <a:r>
              <a:rPr lang="en-US" sz="2400" dirty="0" err="1"/>
              <a:t>Exp</a:t>
            </a:r>
            <a:r>
              <a:rPr lang="en-US" sz="2400" dirty="0"/>
              <a:t> </a:t>
            </a:r>
            <a:r>
              <a:rPr lang="en-US" sz="2400" dirty="0" smtClean="0"/>
              <a:t>Dent 2016; </a:t>
            </a:r>
            <a:r>
              <a:rPr lang="en-US" sz="2400" dirty="0"/>
              <a:t>8(2): </a:t>
            </a:r>
            <a:r>
              <a:rPr lang="en-US" sz="2400" dirty="0" smtClean="0"/>
              <a:t>172–177</a:t>
            </a:r>
            <a:r>
              <a:rPr lang="en-US" sz="2400" dirty="0"/>
              <a:t>.</a:t>
            </a:r>
            <a:endParaRPr lang="en-US" sz="2400" b="1" dirty="0"/>
          </a:p>
          <a:p>
            <a:pPr algn="just"/>
            <a:endParaRPr lang="en-US" sz="2400" dirty="0" smtClean="0"/>
          </a:p>
          <a:p>
            <a:pPr lvl="0" algn="just"/>
            <a:r>
              <a:rPr lang="en-US" sz="2400" dirty="0"/>
              <a:t>Sujatha D, </a:t>
            </a:r>
            <a:r>
              <a:rPr lang="en-US" sz="2400" dirty="0" err="1"/>
              <a:t>Hebbar</a:t>
            </a:r>
            <a:r>
              <a:rPr lang="en-US" sz="2400" dirty="0"/>
              <a:t> PB, </a:t>
            </a:r>
            <a:r>
              <a:rPr lang="en-US" sz="2400" dirty="0" err="1"/>
              <a:t>Pai</a:t>
            </a:r>
            <a:r>
              <a:rPr lang="en-US" sz="2400" dirty="0"/>
              <a:t> A. Prevalence and correlation of oral lesions among tobacco smokers, tobacco chewers, areca nut and alcohol users. Asian Pacific J Cancer </a:t>
            </a:r>
            <a:r>
              <a:rPr lang="en-US" sz="2400" dirty="0" err="1"/>
              <a:t>Prev</a:t>
            </a:r>
            <a:r>
              <a:rPr lang="en-US" sz="2400" dirty="0"/>
              <a:t> 2012; 13: 1633-1637.</a:t>
            </a:r>
            <a:endParaRPr lang="en-US" sz="2400" b="1" dirty="0"/>
          </a:p>
          <a:p>
            <a:pPr algn="just"/>
            <a:endParaRPr lang="en-US" sz="2400" dirty="0" smtClean="0"/>
          </a:p>
          <a:p>
            <a:pPr lvl="0" algn="just"/>
            <a:r>
              <a:rPr lang="en-US" sz="2400" dirty="0"/>
              <a:t>Garcia-</a:t>
            </a:r>
            <a:r>
              <a:rPr lang="en-US" sz="2400" dirty="0" err="1"/>
              <a:t>Pola</a:t>
            </a:r>
            <a:r>
              <a:rPr lang="en-US" sz="2400" dirty="0"/>
              <a:t> Vallejo M.J., Martinez Diaz-</a:t>
            </a:r>
            <a:r>
              <a:rPr lang="en-US" sz="2400" dirty="0" err="1"/>
              <a:t>Canel</a:t>
            </a:r>
            <a:r>
              <a:rPr lang="en-US" sz="2400" dirty="0"/>
              <a:t> A.I., Garcia Martin J.M., Gonzalez Garcia M. Risk factors for oral soft tissue lesions in an adult Spanish population. Community Dent Oral </a:t>
            </a:r>
            <a:r>
              <a:rPr lang="en-US" sz="2400" dirty="0" err="1"/>
              <a:t>Epidemiol</a:t>
            </a:r>
            <a:r>
              <a:rPr lang="en-US" sz="2400" dirty="0"/>
              <a:t> 2002;30:277–285.</a:t>
            </a:r>
          </a:p>
          <a:p>
            <a:pPr algn="just"/>
            <a:endParaRPr lang="en-US" sz="2400" dirty="0"/>
          </a:p>
          <a:p>
            <a:endParaRPr lang="en-US" b="1" dirty="0"/>
          </a:p>
          <a:p>
            <a:endParaRPr lang="en-US" dirty="0"/>
          </a:p>
          <a:p>
            <a:endParaRPr lang="en-US" dirty="0"/>
          </a:p>
        </p:txBody>
      </p:sp>
    </p:spTree>
    <p:extLst>
      <p:ext uri="{BB962C8B-B14F-4D97-AF65-F5344CB8AC3E}">
        <p14:creationId xmlns:p14="http://schemas.microsoft.com/office/powerpoint/2010/main" val="4328767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CE0A52-1589-4040-8EF6-13F5FFB81667}" type="slidenum">
              <a:rPr lang="en-US" smtClean="0"/>
              <a:pPr/>
              <a:t>74</a:t>
            </a:fld>
            <a:endParaRPr lang="en-US"/>
          </a:p>
        </p:txBody>
      </p:sp>
      <p:sp>
        <p:nvSpPr>
          <p:cNvPr id="4" name="Content Placeholder 3"/>
          <p:cNvSpPr>
            <a:spLocks noGrp="1"/>
          </p:cNvSpPr>
          <p:nvPr>
            <p:ph sz="quarter" idx="1"/>
          </p:nvPr>
        </p:nvSpPr>
        <p:spPr>
          <a:xfrm>
            <a:off x="381000" y="304800"/>
            <a:ext cx="8305800" cy="5715000"/>
          </a:xfrm>
        </p:spPr>
        <p:txBody>
          <a:bodyPr>
            <a:normAutofit/>
          </a:bodyPr>
          <a:lstStyle/>
          <a:p>
            <a:pPr lvl="0" algn="just"/>
            <a:r>
              <a:rPr lang="en-US" sz="2400" dirty="0"/>
              <a:t>Kumar S, </a:t>
            </a:r>
            <a:r>
              <a:rPr lang="en-US" sz="2400" dirty="0" err="1"/>
              <a:t>Debnath</a:t>
            </a:r>
            <a:r>
              <a:rPr lang="en-US" sz="2400" dirty="0"/>
              <a:t> N, Ismail MB, Kumar A, Kumar A, </a:t>
            </a:r>
            <a:r>
              <a:rPr lang="en-US" sz="2400" dirty="0" err="1"/>
              <a:t>Badiyani</a:t>
            </a:r>
            <a:r>
              <a:rPr lang="en-US" sz="2400" dirty="0"/>
              <a:t> BK et al. Prevalence and Risk Factors for Oral Potentially Malignant Disorders in Indian Population. Advances in Preventive Medicine 2015;19:1-7</a:t>
            </a:r>
            <a:r>
              <a:rPr lang="en-US" sz="2400" dirty="0" smtClean="0"/>
              <a:t>.</a:t>
            </a:r>
          </a:p>
          <a:p>
            <a:pPr marL="0" lvl="0" indent="0" algn="just">
              <a:buNone/>
            </a:pPr>
            <a:r>
              <a:rPr lang="en-US" sz="2400" dirty="0"/>
              <a:t> </a:t>
            </a:r>
          </a:p>
          <a:p>
            <a:pPr lvl="0" algn="just"/>
            <a:r>
              <a:rPr lang="en-US" sz="2400" dirty="0"/>
              <a:t>Mathers CD, </a:t>
            </a:r>
            <a:r>
              <a:rPr lang="en-US" sz="2400" dirty="0" err="1"/>
              <a:t>Loncar</a:t>
            </a:r>
            <a:r>
              <a:rPr lang="en-US" sz="2400" dirty="0"/>
              <a:t> D. Projections of global mortality and burden of disease from 2002 to 2030. </a:t>
            </a:r>
            <a:r>
              <a:rPr lang="en-US" sz="2400" dirty="0" err="1"/>
              <a:t>PLoS</a:t>
            </a:r>
            <a:r>
              <a:rPr lang="en-US" sz="2400" dirty="0"/>
              <a:t> Med 2006;3(11):e442. </a:t>
            </a:r>
            <a:endParaRPr lang="en-US" sz="2400" dirty="0" smtClean="0"/>
          </a:p>
          <a:p>
            <a:pPr lvl="0" algn="just"/>
            <a:endParaRPr lang="en-US" sz="2400" dirty="0"/>
          </a:p>
          <a:p>
            <a:pPr algn="just"/>
            <a:r>
              <a:rPr lang="en-US" sz="2400" dirty="0"/>
              <a:t>Global Adult Tobacco Survey GATS India 2009-2010. Ministry of Health and Welfare, Government of India</a:t>
            </a:r>
            <a:r>
              <a:rPr lang="en-US" sz="2400" dirty="0" smtClean="0"/>
              <a:t>.</a:t>
            </a:r>
          </a:p>
          <a:p>
            <a:pPr algn="just"/>
            <a:endParaRPr lang="en-US" sz="2400" b="1" dirty="0"/>
          </a:p>
          <a:p>
            <a:pPr lvl="0" algn="just"/>
            <a:r>
              <a:rPr lang="en-US" sz="2400" dirty="0" err="1"/>
              <a:t>Bobak</a:t>
            </a:r>
            <a:r>
              <a:rPr lang="en-US" sz="2400" dirty="0"/>
              <a:t> M, </a:t>
            </a:r>
            <a:r>
              <a:rPr lang="en-US" sz="2400" dirty="0" err="1"/>
              <a:t>Jha</a:t>
            </a:r>
            <a:r>
              <a:rPr lang="en-US" sz="2400" dirty="0"/>
              <a:t> P, Nguyen S, </a:t>
            </a:r>
            <a:r>
              <a:rPr lang="en-US" sz="2400" i="1" dirty="0"/>
              <a:t>et al.</a:t>
            </a:r>
            <a:r>
              <a:rPr lang="en-US" sz="2400" dirty="0"/>
              <a:t> Poverty and smoking. In: </a:t>
            </a:r>
            <a:r>
              <a:rPr lang="en-US" sz="2400" dirty="0" err="1"/>
              <a:t>Jha</a:t>
            </a:r>
            <a:r>
              <a:rPr lang="en-US" sz="2400" dirty="0"/>
              <a:t> P, </a:t>
            </a:r>
            <a:r>
              <a:rPr lang="en-US" sz="2400" dirty="0" err="1"/>
              <a:t>Chaloupka</a:t>
            </a:r>
            <a:r>
              <a:rPr lang="en-US" sz="2400" dirty="0"/>
              <a:t> FJ, eds. Tobacco control in developing countries. Oxford: Oxford University Press, 2000.</a:t>
            </a:r>
          </a:p>
          <a:p>
            <a:pPr algn="just"/>
            <a:endParaRPr lang="en-US" sz="2400" b="1" dirty="0"/>
          </a:p>
          <a:p>
            <a:pPr lvl="0" algn="just"/>
            <a:endParaRPr lang="en-US" sz="2400" dirty="0"/>
          </a:p>
          <a:p>
            <a:pPr algn="just"/>
            <a:endParaRPr lang="en-US" sz="2400" dirty="0"/>
          </a:p>
        </p:txBody>
      </p:sp>
    </p:spTree>
    <p:extLst>
      <p:ext uri="{BB962C8B-B14F-4D97-AF65-F5344CB8AC3E}">
        <p14:creationId xmlns:p14="http://schemas.microsoft.com/office/powerpoint/2010/main" val="31264452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CE0A52-1589-4040-8EF6-13F5FFB81667}" type="slidenum">
              <a:rPr lang="en-US" smtClean="0"/>
              <a:pPr/>
              <a:t>75</a:t>
            </a:fld>
            <a:endParaRPr lang="en-US"/>
          </a:p>
        </p:txBody>
      </p:sp>
      <p:sp>
        <p:nvSpPr>
          <p:cNvPr id="4" name="Content Placeholder 3"/>
          <p:cNvSpPr>
            <a:spLocks noGrp="1"/>
          </p:cNvSpPr>
          <p:nvPr>
            <p:ph sz="quarter" idx="1"/>
          </p:nvPr>
        </p:nvSpPr>
        <p:spPr>
          <a:xfrm>
            <a:off x="381000" y="304800"/>
            <a:ext cx="8534400" cy="6172200"/>
          </a:xfrm>
        </p:spPr>
        <p:txBody>
          <a:bodyPr>
            <a:normAutofit/>
          </a:bodyPr>
          <a:lstStyle/>
          <a:p>
            <a:pPr lvl="0" algn="just"/>
            <a:r>
              <a:rPr lang="en-US" sz="2400" dirty="0" err="1"/>
              <a:t>Kaugars</a:t>
            </a:r>
            <a:r>
              <a:rPr lang="en-US" sz="2400" dirty="0"/>
              <a:t> GE, Riley WT, Brandt RB, Burns JC, Svirsky JA. The prevalence of oral lesions in smokeless tobacco users and an evaluation of risk factors. Cancer 1992;70:2579-85.</a:t>
            </a:r>
          </a:p>
          <a:p>
            <a:pPr marL="0" indent="0" algn="just">
              <a:buNone/>
            </a:pPr>
            <a:endParaRPr lang="en-US" sz="2400" dirty="0"/>
          </a:p>
          <a:p>
            <a:pPr lvl="0" algn="just"/>
            <a:r>
              <a:rPr lang="en-US" sz="2400" dirty="0" err="1"/>
              <a:t>Narasannavar</a:t>
            </a:r>
            <a:r>
              <a:rPr lang="en-US" sz="2400" dirty="0"/>
              <a:t> A, </a:t>
            </a:r>
            <a:r>
              <a:rPr lang="en-US" sz="2400" dirty="0" err="1"/>
              <a:t>Wantamutte</a:t>
            </a:r>
            <a:r>
              <a:rPr lang="en-US" sz="2400" dirty="0"/>
              <a:t> AS. Prevalence of oral precancerous lesions and conditions among tobacco consumers in rural population around Belgaum. A community based cross sectional study. J Dent Med </a:t>
            </a:r>
            <a:r>
              <a:rPr lang="en-US" sz="2400" dirty="0" err="1"/>
              <a:t>Sci</a:t>
            </a:r>
            <a:r>
              <a:rPr lang="en-US" sz="2400" dirty="0"/>
              <a:t> 2014;13:31-4.</a:t>
            </a:r>
          </a:p>
          <a:p>
            <a:pPr marL="0" indent="0" algn="just">
              <a:buNone/>
            </a:pPr>
            <a:endParaRPr lang="en-US" sz="2400" dirty="0"/>
          </a:p>
          <a:p>
            <a:pPr lvl="0" algn="just"/>
            <a:r>
              <a:rPr lang="en-US" sz="2400" dirty="0"/>
              <a:t>Gupta S, Singh R, Gupta OP, </a:t>
            </a:r>
            <a:r>
              <a:rPr lang="en-US" sz="2400" dirty="0" err="1"/>
              <a:t>Tripathi</a:t>
            </a:r>
            <a:r>
              <a:rPr lang="en-US" sz="2400" dirty="0"/>
              <a:t> A. Prevalence of oral cancer and pre-cancerous lesions and the association with numerous risk factors in North India: A hospital based study. Natl J </a:t>
            </a:r>
            <a:r>
              <a:rPr lang="en-US" sz="2400" dirty="0" err="1"/>
              <a:t>Maxillofac</a:t>
            </a:r>
            <a:r>
              <a:rPr lang="en-US" sz="2400" dirty="0"/>
              <a:t> </a:t>
            </a:r>
            <a:r>
              <a:rPr lang="en-US" sz="2400" dirty="0" err="1" smtClean="0"/>
              <a:t>Surg</a:t>
            </a:r>
            <a:r>
              <a:rPr lang="en-US" sz="2400" dirty="0"/>
              <a:t> </a:t>
            </a:r>
            <a:r>
              <a:rPr lang="en-US" sz="2400" dirty="0" smtClean="0"/>
              <a:t>2014</a:t>
            </a:r>
            <a:r>
              <a:rPr lang="en-US" sz="2400" dirty="0"/>
              <a:t>; 5(2): 142–148.</a:t>
            </a:r>
          </a:p>
          <a:p>
            <a:pPr algn="just"/>
            <a:endParaRPr lang="en-US" sz="2400" dirty="0"/>
          </a:p>
        </p:txBody>
      </p:sp>
    </p:spTree>
    <p:extLst>
      <p:ext uri="{BB962C8B-B14F-4D97-AF65-F5344CB8AC3E}">
        <p14:creationId xmlns:p14="http://schemas.microsoft.com/office/powerpoint/2010/main" val="847411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CE0A52-1589-4040-8EF6-13F5FFB81667}" type="slidenum">
              <a:rPr lang="en-US" smtClean="0"/>
              <a:pPr/>
              <a:t>8</a:t>
            </a:fld>
            <a:endParaRPr lang="en-US"/>
          </a:p>
        </p:txBody>
      </p:sp>
      <p:sp>
        <p:nvSpPr>
          <p:cNvPr id="6" name="Content Placeholder 5"/>
          <p:cNvSpPr>
            <a:spLocks noGrp="1"/>
          </p:cNvSpPr>
          <p:nvPr>
            <p:ph sz="quarter" idx="1"/>
          </p:nvPr>
        </p:nvSpPr>
        <p:spPr>
          <a:xfrm>
            <a:off x="457200" y="304800"/>
            <a:ext cx="8305800" cy="6019800"/>
          </a:xfrm>
        </p:spPr>
        <p:txBody>
          <a:bodyPr>
            <a:normAutofit lnSpcReduction="10000"/>
          </a:bodyPr>
          <a:lstStyle/>
          <a:p>
            <a:r>
              <a:rPr lang="en-US" sz="2400" b="1" dirty="0">
                <a:solidFill>
                  <a:srgbClr val="C00000"/>
                </a:solidFill>
              </a:rPr>
              <a:t>POTENTIALLY MALIGNANT </a:t>
            </a:r>
            <a:r>
              <a:rPr lang="en-US" sz="2400" b="1" dirty="0" smtClean="0">
                <a:solidFill>
                  <a:srgbClr val="C00000"/>
                </a:solidFill>
              </a:rPr>
              <a:t>DISORDERS:</a:t>
            </a:r>
          </a:p>
          <a:p>
            <a:pPr algn="just">
              <a:lnSpc>
                <a:spcPct val="150000"/>
              </a:lnSpc>
            </a:pPr>
            <a:r>
              <a:rPr lang="en-US" sz="2400" dirty="0"/>
              <a:t>According to a workshop </a:t>
            </a:r>
            <a:r>
              <a:rPr lang="en-US" sz="2400" dirty="0" smtClean="0"/>
              <a:t>coordinated </a:t>
            </a:r>
            <a:r>
              <a:rPr lang="en-US" sz="2400" dirty="0"/>
              <a:t>by World Health </a:t>
            </a:r>
            <a:r>
              <a:rPr lang="en-US" sz="2400" dirty="0" smtClean="0"/>
              <a:t>Organization </a:t>
            </a:r>
            <a:r>
              <a:rPr lang="en-US" sz="2400" dirty="0"/>
              <a:t>(WHO) in May 2005 at </a:t>
            </a:r>
            <a:r>
              <a:rPr lang="en-US" sz="2400" dirty="0" smtClean="0"/>
              <a:t>London, </a:t>
            </a:r>
            <a:r>
              <a:rPr lang="en-US" sz="2400" dirty="0"/>
              <a:t>the use of the term </a:t>
            </a:r>
            <a:r>
              <a:rPr lang="en-US" sz="2400" dirty="0">
                <a:solidFill>
                  <a:srgbClr val="002060"/>
                </a:solidFill>
              </a:rPr>
              <a:t>‘Potentially malignant disorders’ </a:t>
            </a:r>
            <a:r>
              <a:rPr lang="en-US" sz="2400" dirty="0"/>
              <a:t>was recommended. </a:t>
            </a:r>
            <a:endParaRPr lang="en-US" sz="2400" dirty="0" smtClean="0"/>
          </a:p>
          <a:p>
            <a:pPr algn="just">
              <a:lnSpc>
                <a:spcPct val="150000"/>
              </a:lnSpc>
            </a:pPr>
            <a:endParaRPr lang="en-US" sz="2400" dirty="0" smtClean="0"/>
          </a:p>
          <a:p>
            <a:pPr algn="just">
              <a:lnSpc>
                <a:spcPct val="150000"/>
              </a:lnSpc>
            </a:pPr>
            <a:r>
              <a:rPr lang="en-US" sz="2400" dirty="0" smtClean="0"/>
              <a:t>The </a:t>
            </a:r>
            <a:r>
              <a:rPr lang="en-US" sz="2400" dirty="0"/>
              <a:t>usage of this terminology conveys that not all lesions and conditions described under this term may transform to cancer, instead there is a family of morphological alterations amongst which some may have an increased potential for malignant </a:t>
            </a:r>
            <a:r>
              <a:rPr lang="en-US" sz="2400" dirty="0" smtClean="0"/>
              <a:t>transformation.</a:t>
            </a:r>
          </a:p>
          <a:p>
            <a:pPr algn="just">
              <a:lnSpc>
                <a:spcPct val="150000"/>
              </a:lnSpc>
            </a:pPr>
            <a:endParaRPr lang="en-US" sz="2400" dirty="0">
              <a:solidFill>
                <a:srgbClr val="C00000"/>
              </a:solidFill>
            </a:endParaRPr>
          </a:p>
          <a:p>
            <a:pPr marL="0" indent="0" algn="r">
              <a:lnSpc>
                <a:spcPct val="150000"/>
              </a:lnSpc>
              <a:buNone/>
            </a:pPr>
            <a:r>
              <a:rPr lang="en-US" sz="2400" dirty="0">
                <a:solidFill>
                  <a:srgbClr val="FF0000"/>
                </a:solidFill>
              </a:rPr>
              <a:t>Asian Pacific J Cancer </a:t>
            </a:r>
            <a:r>
              <a:rPr lang="en-US" sz="2400" dirty="0" err="1">
                <a:solidFill>
                  <a:srgbClr val="FF0000"/>
                </a:solidFill>
              </a:rPr>
              <a:t>Prev</a:t>
            </a:r>
            <a:r>
              <a:rPr lang="en-US" sz="2400" dirty="0">
                <a:solidFill>
                  <a:srgbClr val="FF0000"/>
                </a:solidFill>
              </a:rPr>
              <a:t> 2012; 13: </a:t>
            </a:r>
            <a:r>
              <a:rPr lang="en-US" sz="2400" dirty="0" smtClean="0">
                <a:solidFill>
                  <a:srgbClr val="FF0000"/>
                </a:solidFill>
              </a:rPr>
              <a:t>1633-1637.</a:t>
            </a:r>
            <a:endParaRPr lang="en-US" sz="2400" dirty="0">
              <a:solidFill>
                <a:srgbClr val="FF0000"/>
              </a:solidFill>
            </a:endParaRPr>
          </a:p>
        </p:txBody>
      </p:sp>
      <p:sp>
        <p:nvSpPr>
          <p:cNvPr id="7" name="Rectangle 6"/>
          <p:cNvSpPr/>
          <p:nvPr/>
        </p:nvSpPr>
        <p:spPr>
          <a:xfrm>
            <a:off x="609600" y="2743200"/>
            <a:ext cx="8153400" cy="2362200"/>
          </a:xfrm>
          <a:prstGeom prst="rect">
            <a:avLst/>
          </a:prstGeom>
          <a:noFill/>
          <a:ln w="38100">
            <a:solidFill>
              <a:schemeClr val="accent1">
                <a:shade val="50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023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7"/>
            <a:ext cx="9144000" cy="819775"/>
          </a:xfrm>
          <a:blipFill>
            <a:blip r:embed="rId2"/>
            <a:tile tx="0" ty="0" sx="100000" sy="100000" flip="none" algn="tl"/>
          </a:blipFill>
        </p:spPr>
        <p:txBody>
          <a:bodyPr/>
          <a:lstStyle/>
          <a:p>
            <a:pPr algn="ctr"/>
            <a:r>
              <a:rPr lang="en-US" b="1" dirty="0" smtClean="0">
                <a:solidFill>
                  <a:schemeClr val="tx1">
                    <a:lumMod val="95000"/>
                    <a:lumOff val="5000"/>
                  </a:schemeClr>
                </a:solidFill>
              </a:rPr>
              <a:t>CLASSIFICATION OF ORAL CANCER</a:t>
            </a:r>
            <a:endParaRPr lang="en-US" b="1" dirty="0">
              <a:solidFill>
                <a:schemeClr val="tx1">
                  <a:lumMod val="95000"/>
                  <a:lumOff val="5000"/>
                </a:schemeClr>
              </a:solidFill>
            </a:endParaRPr>
          </a:p>
        </p:txBody>
      </p:sp>
      <p:sp>
        <p:nvSpPr>
          <p:cNvPr id="6" name="Flowchart: Process 5"/>
          <p:cNvSpPr/>
          <p:nvPr/>
        </p:nvSpPr>
        <p:spPr>
          <a:xfrm>
            <a:off x="1295400" y="2057400"/>
            <a:ext cx="1295400" cy="870481"/>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Benign </a:t>
            </a:r>
            <a:r>
              <a:rPr lang="en-US" sz="2000" dirty="0" err="1" smtClean="0"/>
              <a:t>tumours</a:t>
            </a:r>
            <a:endParaRPr lang="en-US" sz="2000" dirty="0"/>
          </a:p>
        </p:txBody>
      </p:sp>
      <p:sp>
        <p:nvSpPr>
          <p:cNvPr id="7" name="Flowchart: Process 6"/>
          <p:cNvSpPr/>
          <p:nvPr/>
        </p:nvSpPr>
        <p:spPr>
          <a:xfrm>
            <a:off x="3657600" y="2064327"/>
            <a:ext cx="1544782" cy="863554"/>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t>Premalignant lesions</a:t>
            </a:r>
            <a:endParaRPr lang="en-US" sz="2000" dirty="0"/>
          </a:p>
        </p:txBody>
      </p:sp>
      <p:sp>
        <p:nvSpPr>
          <p:cNvPr id="8" name="Flowchart: Process 7"/>
          <p:cNvSpPr/>
          <p:nvPr/>
        </p:nvSpPr>
        <p:spPr>
          <a:xfrm>
            <a:off x="6477000" y="2069487"/>
            <a:ext cx="1295400" cy="863554"/>
          </a:xfrm>
          <a:prstGeom prst="flowChart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t>Malignant </a:t>
            </a:r>
            <a:r>
              <a:rPr lang="en-US" sz="2000" dirty="0" err="1" smtClean="0"/>
              <a:t>tumours</a:t>
            </a:r>
            <a:endParaRPr lang="en-US" sz="2000" dirty="0"/>
          </a:p>
        </p:txBody>
      </p:sp>
      <p:sp>
        <p:nvSpPr>
          <p:cNvPr id="9" name="Flowchart: Process 8"/>
          <p:cNvSpPr/>
          <p:nvPr/>
        </p:nvSpPr>
        <p:spPr>
          <a:xfrm>
            <a:off x="3335482" y="969300"/>
            <a:ext cx="2438400" cy="435240"/>
          </a:xfrm>
          <a:prstGeom prst="flowChart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Epithelial origin</a:t>
            </a:r>
            <a:endParaRPr lang="en-US" sz="2400" dirty="0"/>
          </a:p>
        </p:txBody>
      </p:sp>
      <p:sp>
        <p:nvSpPr>
          <p:cNvPr id="10" name="TextBox 9"/>
          <p:cNvSpPr txBox="1"/>
          <p:nvPr/>
        </p:nvSpPr>
        <p:spPr>
          <a:xfrm>
            <a:off x="637309" y="3200400"/>
            <a:ext cx="2410691"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dirty="0" smtClean="0"/>
              <a:t>Papilloma</a:t>
            </a:r>
          </a:p>
          <a:p>
            <a:pPr marL="285750" indent="-285750">
              <a:lnSpc>
                <a:spcPct val="150000"/>
              </a:lnSpc>
              <a:buFont typeface="Arial" panose="020B0604020202020204" pitchFamily="34" charset="0"/>
              <a:buChar char="•"/>
            </a:pPr>
            <a:r>
              <a:rPr lang="en-US" sz="2200" dirty="0" smtClean="0"/>
              <a:t>Squamous </a:t>
            </a:r>
            <a:r>
              <a:rPr lang="en-US" sz="2200" dirty="0" err="1" smtClean="0"/>
              <a:t>acanthoma</a:t>
            </a:r>
            <a:endParaRPr lang="en-US" sz="2200" dirty="0" smtClean="0"/>
          </a:p>
          <a:p>
            <a:pPr marL="285750" indent="-285750">
              <a:lnSpc>
                <a:spcPct val="150000"/>
              </a:lnSpc>
              <a:buFont typeface="Arial" panose="020B0604020202020204" pitchFamily="34" charset="0"/>
              <a:buChar char="•"/>
            </a:pPr>
            <a:r>
              <a:rPr lang="en-US" sz="2200" dirty="0" err="1" smtClean="0"/>
              <a:t>Keratoacanthoma</a:t>
            </a:r>
            <a:endParaRPr lang="en-US" sz="2200" dirty="0" smtClean="0"/>
          </a:p>
          <a:p>
            <a:pPr marL="285750" indent="-285750">
              <a:lnSpc>
                <a:spcPct val="150000"/>
              </a:lnSpc>
              <a:buFont typeface="Arial" panose="020B0604020202020204" pitchFamily="34" charset="0"/>
              <a:buChar char="•"/>
            </a:pPr>
            <a:r>
              <a:rPr lang="en-US" sz="2200" dirty="0" smtClean="0"/>
              <a:t>Pigmented cellular nevus</a:t>
            </a:r>
            <a:endParaRPr lang="en-US" sz="2200" dirty="0"/>
          </a:p>
        </p:txBody>
      </p:sp>
      <p:sp>
        <p:nvSpPr>
          <p:cNvPr id="11" name="TextBox 10"/>
          <p:cNvSpPr txBox="1"/>
          <p:nvPr/>
        </p:nvSpPr>
        <p:spPr>
          <a:xfrm>
            <a:off x="3335482" y="3241964"/>
            <a:ext cx="2438400" cy="309700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dirty="0" smtClean="0"/>
              <a:t>Leukoplakia</a:t>
            </a:r>
          </a:p>
          <a:p>
            <a:pPr marL="285750" indent="-285750">
              <a:lnSpc>
                <a:spcPct val="150000"/>
              </a:lnSpc>
              <a:buFont typeface="Arial" panose="020B0604020202020204" pitchFamily="34" charset="0"/>
              <a:buChar char="•"/>
            </a:pPr>
            <a:r>
              <a:rPr lang="en-US" sz="2200" dirty="0" smtClean="0"/>
              <a:t>Leukoedema</a:t>
            </a:r>
          </a:p>
          <a:p>
            <a:pPr marL="285750" indent="-285750">
              <a:lnSpc>
                <a:spcPct val="150000"/>
              </a:lnSpc>
              <a:buFont typeface="Arial" panose="020B0604020202020204" pitchFamily="34" charset="0"/>
              <a:buChar char="•"/>
            </a:pPr>
            <a:r>
              <a:rPr lang="en-US" sz="2200" dirty="0" err="1" smtClean="0"/>
              <a:t>Erythroplakia</a:t>
            </a:r>
            <a:endParaRPr lang="en-US" sz="2200" dirty="0" smtClean="0"/>
          </a:p>
          <a:p>
            <a:pPr marL="285750" indent="-285750">
              <a:lnSpc>
                <a:spcPct val="150000"/>
              </a:lnSpc>
              <a:buFont typeface="Arial" panose="020B0604020202020204" pitchFamily="34" charset="0"/>
              <a:buChar char="•"/>
            </a:pPr>
            <a:r>
              <a:rPr lang="en-US" sz="2200" dirty="0" smtClean="0"/>
              <a:t>Oral </a:t>
            </a:r>
            <a:r>
              <a:rPr lang="en-US" sz="2200" dirty="0" err="1" smtClean="0"/>
              <a:t>Submucous</a:t>
            </a:r>
            <a:r>
              <a:rPr lang="en-US" sz="2200" dirty="0" smtClean="0"/>
              <a:t> Fibrosis</a:t>
            </a:r>
          </a:p>
          <a:p>
            <a:pPr marL="285750" indent="-285750">
              <a:lnSpc>
                <a:spcPct val="150000"/>
              </a:lnSpc>
              <a:buFont typeface="Arial" panose="020B0604020202020204" pitchFamily="34" charset="0"/>
              <a:buChar char="•"/>
            </a:pPr>
            <a:r>
              <a:rPr lang="en-US" sz="2200" dirty="0" smtClean="0"/>
              <a:t>Lichen Planus</a:t>
            </a:r>
            <a:endParaRPr lang="en-US" sz="2200" dirty="0"/>
          </a:p>
        </p:txBody>
      </p:sp>
      <p:sp>
        <p:nvSpPr>
          <p:cNvPr id="12" name="TextBox 11"/>
          <p:cNvSpPr txBox="1"/>
          <p:nvPr/>
        </p:nvSpPr>
        <p:spPr>
          <a:xfrm>
            <a:off x="5773882" y="3228109"/>
            <a:ext cx="2989118" cy="360483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dirty="0" smtClean="0"/>
              <a:t>Basal cell carcinoma</a:t>
            </a:r>
          </a:p>
          <a:p>
            <a:pPr marL="285750" indent="-285750">
              <a:lnSpc>
                <a:spcPct val="150000"/>
              </a:lnSpc>
              <a:buFont typeface="Arial" panose="020B0604020202020204" pitchFamily="34" charset="0"/>
              <a:buChar char="•"/>
            </a:pPr>
            <a:r>
              <a:rPr lang="en-US" sz="2200" dirty="0" smtClean="0"/>
              <a:t>Epidermoid carcinoma</a:t>
            </a:r>
          </a:p>
          <a:p>
            <a:pPr marL="285750" indent="-285750">
              <a:lnSpc>
                <a:spcPct val="150000"/>
              </a:lnSpc>
              <a:buFont typeface="Arial" panose="020B0604020202020204" pitchFamily="34" charset="0"/>
              <a:buChar char="•"/>
            </a:pPr>
            <a:r>
              <a:rPr lang="en-US" sz="2200" dirty="0" smtClean="0"/>
              <a:t>Spindle cell carcinoma</a:t>
            </a:r>
          </a:p>
          <a:p>
            <a:pPr marL="285750" indent="-285750">
              <a:lnSpc>
                <a:spcPct val="150000"/>
              </a:lnSpc>
              <a:buFont typeface="Arial" panose="020B0604020202020204" pitchFamily="34" charset="0"/>
              <a:buChar char="•"/>
            </a:pPr>
            <a:r>
              <a:rPr lang="en-US" sz="2200" dirty="0" smtClean="0"/>
              <a:t>Adenoid squamous cell carcinoma</a:t>
            </a:r>
          </a:p>
          <a:p>
            <a:pPr marL="285750" indent="-285750">
              <a:lnSpc>
                <a:spcPct val="150000"/>
              </a:lnSpc>
              <a:buFont typeface="Arial" panose="020B0604020202020204" pitchFamily="34" charset="0"/>
              <a:buChar char="•"/>
            </a:pPr>
            <a:r>
              <a:rPr lang="en-US" sz="2200" dirty="0" err="1" smtClean="0"/>
              <a:t>Lymphoepithelioma</a:t>
            </a:r>
            <a:endParaRPr lang="en-US" sz="2200" dirty="0" smtClean="0"/>
          </a:p>
          <a:p>
            <a:pPr marL="285750" indent="-285750">
              <a:lnSpc>
                <a:spcPct val="150000"/>
              </a:lnSpc>
              <a:buFont typeface="Arial" panose="020B0604020202020204" pitchFamily="34" charset="0"/>
              <a:buChar char="•"/>
            </a:pPr>
            <a:r>
              <a:rPr lang="en-US" sz="2200" dirty="0" smtClean="0"/>
              <a:t>Malignant melanoma</a:t>
            </a:r>
            <a:endParaRPr lang="en-US" sz="2200" dirty="0"/>
          </a:p>
        </p:txBody>
      </p:sp>
      <p:cxnSp>
        <p:nvCxnSpPr>
          <p:cNvPr id="17" name="Straight Connector 16"/>
          <p:cNvCxnSpPr>
            <a:endCxn id="7" idx="0"/>
          </p:cNvCxnSpPr>
          <p:nvPr/>
        </p:nvCxnSpPr>
        <p:spPr>
          <a:xfrm>
            <a:off x="4429991" y="1404540"/>
            <a:ext cx="0" cy="6597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43100" y="1828800"/>
            <a:ext cx="5181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43100" y="1828800"/>
            <a:ext cx="0" cy="2406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124700" y="1845823"/>
            <a:ext cx="0" cy="2236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1CE0A52-1589-4040-8EF6-13F5FFB81667}" type="slidenum">
              <a:rPr lang="en-US" smtClean="0"/>
              <a:pPr/>
              <a:t>9</a:t>
            </a:fld>
            <a:endParaRPr lang="en-US"/>
          </a:p>
        </p:txBody>
      </p:sp>
    </p:spTree>
    <p:extLst>
      <p:ext uri="{BB962C8B-B14F-4D97-AF65-F5344CB8AC3E}">
        <p14:creationId xmlns:p14="http://schemas.microsoft.com/office/powerpoint/2010/main" val="37094046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9511</TotalTime>
  <Words>4398</Words>
  <Application>Microsoft Office PowerPoint</Application>
  <PresentationFormat>On-screen Show (4:3)</PresentationFormat>
  <Paragraphs>758</Paragraphs>
  <Slides>75</Slides>
  <Notes>11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Equity</vt:lpstr>
      <vt:lpstr>EPIDEMIOLOGY, ETIOLOGY &amp; PREVENTION OF ORAL CANCER</vt:lpstr>
      <vt:lpstr>CONTENTS</vt:lpstr>
      <vt:lpstr>PowerPoint Presentation</vt:lpstr>
      <vt:lpstr>Introduction</vt:lpstr>
      <vt:lpstr>Terminology</vt:lpstr>
      <vt:lpstr>PowerPoint Presentation</vt:lpstr>
      <vt:lpstr>PowerPoint Presentation</vt:lpstr>
      <vt:lpstr>PowerPoint Presentation</vt:lpstr>
      <vt:lpstr>CLASSIFICATION OF ORAL CANCER</vt:lpstr>
      <vt:lpstr>CLASSIFICATION OF ORAL CANCER</vt:lpstr>
      <vt:lpstr>PowerPoint Presentation</vt:lpstr>
      <vt:lpstr>PowerPoint Presentation</vt:lpstr>
      <vt:lpstr>EPIDEMIOLOGY </vt:lpstr>
      <vt:lpstr>Indian Scenario:</vt:lpstr>
      <vt:lpstr>PowerPoint Presentation</vt:lpstr>
      <vt:lpstr>PowerPoint Presentation</vt:lpstr>
      <vt:lpstr>PowerPoint Presentation</vt:lpstr>
      <vt:lpstr>PowerPoint Presentation</vt:lpstr>
      <vt:lpstr>HOST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CONSTITUENTS OF TOBACCO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PREVENTION</vt:lpstr>
      <vt:lpstr>PowerPoint Presentation</vt:lpstr>
      <vt:lpstr>Secondary prevention</vt:lpstr>
      <vt:lpstr>                      Tertiary prevention</vt:lpstr>
      <vt:lpstr>    PREVENTION AND CONTROL</vt:lpstr>
      <vt:lpstr>1. Regulatory Approach</vt:lpstr>
      <vt:lpstr>PowerPoint Presentation</vt:lpstr>
      <vt:lpstr>2. Service Approach</vt:lpstr>
      <vt:lpstr>PowerPoint Presentation</vt:lpstr>
      <vt:lpstr>Tobacco Cessation</vt:lpstr>
      <vt:lpstr>      The 5 R’s of Motivational Intervention for patients unwilling to Quit : </vt:lpstr>
      <vt:lpstr>PowerPoint Presentation</vt:lpstr>
      <vt:lpstr>PowerPoint Presentation</vt:lpstr>
      <vt:lpstr>CONCLUSION</vt:lpstr>
      <vt:lpstr>REFERENCES</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ETIOLOGY &amp; PREVENTION OF ORAL CANCER</dc:title>
  <dc:creator>Sanjay Bavala</dc:creator>
  <cp:lastModifiedBy>HP</cp:lastModifiedBy>
  <cp:revision>378</cp:revision>
  <dcterms:created xsi:type="dcterms:W3CDTF">2017-10-04T08:04:09Z</dcterms:created>
  <dcterms:modified xsi:type="dcterms:W3CDTF">2018-07-02T04:20:47Z</dcterms:modified>
</cp:coreProperties>
</file>